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9"/>
  </p:notesMasterIdLst>
  <p:sldIdLst>
    <p:sldId id="257" r:id="rId2"/>
    <p:sldId id="307" r:id="rId3"/>
    <p:sldId id="259" r:id="rId4"/>
    <p:sldId id="258" r:id="rId5"/>
    <p:sldId id="306" r:id="rId6"/>
    <p:sldId id="303" r:id="rId7"/>
    <p:sldId id="256" r:id="rId8"/>
    <p:sldId id="304" r:id="rId9"/>
    <p:sldId id="274" r:id="rId10"/>
    <p:sldId id="276" r:id="rId11"/>
    <p:sldId id="280" r:id="rId12"/>
    <p:sldId id="277" r:id="rId13"/>
    <p:sldId id="279" r:id="rId14"/>
    <p:sldId id="262" r:id="rId15"/>
    <p:sldId id="287" r:id="rId16"/>
    <p:sldId id="275" r:id="rId17"/>
    <p:sldId id="302" r:id="rId18"/>
    <p:sldId id="305" r:id="rId19"/>
    <p:sldId id="301" r:id="rId20"/>
    <p:sldId id="282" r:id="rId21"/>
    <p:sldId id="283" r:id="rId22"/>
    <p:sldId id="284" r:id="rId23"/>
    <p:sldId id="285" r:id="rId24"/>
    <p:sldId id="286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65" r:id="rId33"/>
    <p:sldId id="295" r:id="rId34"/>
    <p:sldId id="296" r:id="rId35"/>
    <p:sldId id="297" r:id="rId36"/>
    <p:sldId id="298" r:id="rId37"/>
    <p:sldId id="271" r:id="rId3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81" autoAdjust="0"/>
  </p:normalViewPr>
  <p:slideViewPr>
    <p:cSldViewPr>
      <p:cViewPr>
        <p:scale>
          <a:sx n="66" d="100"/>
          <a:sy n="66" d="100"/>
        </p:scale>
        <p:origin x="-1290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NZ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NZ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NZ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D1A714-D0EE-4E66-9488-7F83180C5E8C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00FB9C-D082-42BA-B7E5-007590EB6630}" type="slidenum">
              <a:rPr lang="en-NZ"/>
              <a:pPr/>
              <a:t>15</a:t>
            </a:fld>
            <a:endParaRPr lang="en-NZ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FDBBA2-7A51-4FB5-AB7F-1EC75B5693D4}" type="slidenum">
              <a:rPr lang="en-NZ"/>
              <a:pPr/>
              <a:t>28</a:t>
            </a:fld>
            <a:endParaRPr lang="en-NZ"/>
          </a:p>
        </p:txBody>
      </p:sp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F3B86D-F9C3-4B32-8208-3CB3420A9270}" type="slidenum">
              <a:rPr lang="en-NZ"/>
              <a:pPr/>
              <a:t>29</a:t>
            </a:fld>
            <a:endParaRPr lang="en-NZ"/>
          </a:p>
        </p:txBody>
      </p:sp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81775C-AC28-4FF5-AF64-B6E4478563F9}" type="slidenum">
              <a:rPr lang="en-NZ"/>
              <a:pPr/>
              <a:t>30</a:t>
            </a:fld>
            <a:endParaRPr lang="en-NZ"/>
          </a:p>
        </p:txBody>
      </p:sp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40DE47-2252-4AC3-A609-AF64095DE3F9}" type="slidenum">
              <a:rPr lang="en-NZ"/>
              <a:pPr/>
              <a:t>31</a:t>
            </a:fld>
            <a:endParaRPr lang="en-NZ"/>
          </a:p>
        </p:txBody>
      </p:sp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19E4C2-91C7-4D38-BFC0-D77B245FF135}" type="slidenum">
              <a:rPr lang="en-NZ"/>
              <a:pPr/>
              <a:t>33</a:t>
            </a:fld>
            <a:endParaRPr lang="en-NZ"/>
          </a:p>
        </p:txBody>
      </p:sp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400"/>
              <a:t>A framework to identify and then compare the development of standardised practices and learning connections used in the 6 initiatives </a:t>
            </a:r>
          </a:p>
          <a:p>
            <a:r>
              <a:rPr lang="en-NZ" sz="1400"/>
              <a:t> </a:t>
            </a:r>
          </a:p>
          <a:p>
            <a:pPr>
              <a:buFontTx/>
              <a:buChar char="•"/>
            </a:pPr>
            <a:r>
              <a:rPr lang="en-NZ" sz="1400"/>
              <a:t>Vertical learning dimension – hierarchical learning </a:t>
            </a:r>
          </a:p>
          <a:p>
            <a:pPr lvl="2">
              <a:buFontTx/>
              <a:buChar char="•"/>
            </a:pPr>
            <a:r>
              <a:rPr lang="en-NZ" sz="1400"/>
              <a:t>positional authority</a:t>
            </a:r>
          </a:p>
          <a:p>
            <a:pPr lvl="2">
              <a:buFontTx/>
              <a:buChar char="•"/>
            </a:pPr>
            <a:r>
              <a:rPr lang="en-NZ" sz="1400"/>
              <a:t>external accountability </a:t>
            </a:r>
          </a:p>
          <a:p>
            <a:pPr lvl="2"/>
            <a:endParaRPr lang="en-NZ" sz="1400"/>
          </a:p>
          <a:p>
            <a:pPr>
              <a:buFontTx/>
              <a:buChar char="•"/>
            </a:pPr>
            <a:r>
              <a:rPr lang="en-NZ" sz="1400"/>
              <a:t>Horizontal learning dimension – non-hierarchical learning via communities of practice (Wenger et al, 2004)</a:t>
            </a:r>
          </a:p>
          <a:p>
            <a:pPr lvl="2">
              <a:buFontTx/>
              <a:buChar char="•"/>
            </a:pPr>
            <a:r>
              <a:rPr lang="en-NZ" sz="1400"/>
              <a:t>authority is vested in those with valued knowledge</a:t>
            </a:r>
          </a:p>
          <a:p>
            <a:pPr lvl="2">
              <a:buFontTx/>
              <a:buChar char="•"/>
            </a:pPr>
            <a:r>
              <a:rPr lang="en-NZ" sz="1400"/>
              <a:t>collegial accountability</a:t>
            </a:r>
          </a:p>
          <a:p>
            <a:endParaRPr lang="en-NZ" sz="1400"/>
          </a:p>
          <a:p>
            <a:endParaRPr lang="en-N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8BC42B-830F-4A32-8397-09A3F2947C0B}" type="slidenum">
              <a:rPr lang="en-NZ"/>
              <a:pPr/>
              <a:t>34</a:t>
            </a:fld>
            <a:endParaRPr lang="en-NZ"/>
          </a:p>
        </p:txBody>
      </p:sp>
      <p:sp>
        <p:nvSpPr>
          <p:cNvPr id="6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Tahoma" pitchFamily="34" charset="0"/>
              <a:buNone/>
            </a:pPr>
            <a:r>
              <a:rPr lang="en-NZ" sz="1400"/>
              <a:t>England</a:t>
            </a:r>
          </a:p>
          <a:p>
            <a:pPr>
              <a:lnSpc>
                <a:spcPct val="90000"/>
              </a:lnSpc>
              <a:buFont typeface="Tahoma" pitchFamily="34" charset="0"/>
              <a:buNone/>
            </a:pPr>
            <a:endParaRPr lang="en-NZ" sz="1400"/>
          </a:p>
          <a:p>
            <a:pPr>
              <a:lnSpc>
                <a:spcPct val="90000"/>
              </a:lnSpc>
              <a:buFont typeface="Tahoma" pitchFamily="34" charset="0"/>
              <a:buChar char="•"/>
            </a:pPr>
            <a:r>
              <a:rPr lang="en-NZ" sz="1400"/>
              <a:t>Strong use of the vertical learning dimension </a:t>
            </a:r>
          </a:p>
          <a:p>
            <a:pPr lvl="1">
              <a:lnSpc>
                <a:spcPct val="90000"/>
              </a:lnSpc>
              <a:buFont typeface="Tahoma" pitchFamily="34" charset="0"/>
              <a:buChar char="•"/>
            </a:pPr>
            <a:r>
              <a:rPr lang="en-NZ" sz="1400"/>
              <a:t>Policy developers will set challenging targets for practitioners and tell them how to reach those targets</a:t>
            </a:r>
          </a:p>
          <a:p>
            <a:pPr>
              <a:lnSpc>
                <a:spcPct val="90000"/>
              </a:lnSpc>
              <a:buFont typeface="Tahoma" pitchFamily="34" charset="0"/>
              <a:buChar char="•"/>
            </a:pPr>
            <a:endParaRPr lang="en-NZ" sz="1400"/>
          </a:p>
          <a:p>
            <a:pPr lvl="1">
              <a:lnSpc>
                <a:spcPct val="90000"/>
              </a:lnSpc>
              <a:buFont typeface="Tahoma" pitchFamily="34" charset="0"/>
              <a:buChar char="•"/>
            </a:pPr>
            <a:r>
              <a:rPr lang="en-NZ" sz="1400"/>
              <a:t>Prescribed pedagogical practices and resources delivered through an aligned bureaucracy – national centres, LEA managers, consultants, lead teachers</a:t>
            </a:r>
          </a:p>
          <a:p>
            <a:pPr>
              <a:lnSpc>
                <a:spcPct val="90000"/>
              </a:lnSpc>
            </a:pPr>
            <a:endParaRPr lang="en-NZ" sz="1400"/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NZ" sz="1400"/>
              <a:t>Feedback loops including an international research team monitoring effectiveness – but the leaders at the top of the hierarchy resisted changes until positive results </a:t>
            </a:r>
          </a:p>
          <a:p>
            <a:pPr lvl="1">
              <a:lnSpc>
                <a:spcPct val="90000"/>
              </a:lnSpc>
            </a:pPr>
            <a:endParaRPr lang="en-NZ" sz="1400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NZ" sz="1400"/>
              <a:t>Some horizontal learning – teacher networks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NZ" sz="1400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NZ" sz="1400"/>
              <a:t>Assumption ─ schools do not have the capacity to learn and apply useful theories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7E4299-F362-4C38-9E82-8DD8DABB94EC}" type="slidenum">
              <a:rPr lang="en-NZ"/>
              <a:pPr/>
              <a:t>35</a:t>
            </a:fld>
            <a:endParaRPr lang="en-NZ"/>
          </a:p>
        </p:txBody>
      </p:sp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400"/>
              <a:t>United States </a:t>
            </a:r>
          </a:p>
          <a:p>
            <a:endParaRPr lang="en-NZ" sz="1400"/>
          </a:p>
          <a:p>
            <a:pPr>
              <a:buFontTx/>
              <a:buChar char="•"/>
            </a:pPr>
            <a:r>
              <a:rPr lang="en-NZ" sz="1400"/>
              <a:t>Strong use of the vertical learning dimension </a:t>
            </a:r>
          </a:p>
          <a:p>
            <a:pPr lvl="1">
              <a:buFontTx/>
              <a:buChar char="•"/>
            </a:pPr>
            <a:r>
              <a:rPr lang="en-NZ" sz="1400"/>
              <a:t>Policy developers will set challenging targets and give schools/school districts some funding (Title 1) to work out how to reach those targets</a:t>
            </a:r>
          </a:p>
          <a:p>
            <a:pPr lvl="1"/>
            <a:endParaRPr lang="en-NZ" sz="1400"/>
          </a:p>
          <a:p>
            <a:pPr>
              <a:buFontTx/>
              <a:buChar char="•"/>
            </a:pPr>
            <a:r>
              <a:rPr lang="en-NZ" sz="1400"/>
              <a:t>Two different approaches </a:t>
            </a:r>
          </a:p>
          <a:p>
            <a:pPr lvl="1">
              <a:buFontTx/>
              <a:buChar char="•"/>
            </a:pPr>
            <a:r>
              <a:rPr lang="en-NZ" sz="1400"/>
              <a:t>Comprehensive school reforms – DI, SFA – similar prescribed practices to the English model </a:t>
            </a:r>
          </a:p>
          <a:p>
            <a:pPr lvl="1"/>
            <a:endParaRPr lang="en-NZ" sz="1400"/>
          </a:p>
          <a:p>
            <a:pPr lvl="1">
              <a:buFontTx/>
              <a:buChar char="•"/>
            </a:pPr>
            <a:r>
              <a:rPr lang="en-NZ" sz="1400"/>
              <a:t>District-wide reform – NY District #2 – a collaboration between local officials, a research team and school leaders </a:t>
            </a:r>
          </a:p>
          <a:p>
            <a:pPr lvl="2">
              <a:buFontTx/>
              <a:buChar char="•"/>
            </a:pPr>
            <a:r>
              <a:rPr lang="en-NZ" sz="1400"/>
              <a:t>Negotiated standards and improvement plans</a:t>
            </a:r>
          </a:p>
          <a:p>
            <a:endParaRPr lang="en-NZ" sz="1400"/>
          </a:p>
          <a:p>
            <a:pPr>
              <a:buFont typeface="Tahoma" pitchFamily="34" charset="0"/>
              <a:buNone/>
            </a:pPr>
            <a:r>
              <a:rPr lang="en-NZ" sz="1400"/>
              <a:t>Assumption ─ researcher-developers and district officials have the capacity to help schools learn and apply useful theories</a:t>
            </a:r>
          </a:p>
          <a:p>
            <a:endParaRPr lang="en-NZ" sz="1400"/>
          </a:p>
          <a:p>
            <a:endParaRPr lang="en-NZ" sz="14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CE1EF7-87B5-4C2D-8493-8D22FE33BC1F}" type="slidenum">
              <a:rPr lang="en-NZ"/>
              <a:pPr/>
              <a:t>36</a:t>
            </a:fld>
            <a:endParaRPr lang="en-NZ"/>
          </a:p>
        </p:txBody>
      </p:sp>
      <p:sp>
        <p:nvSpPr>
          <p:cNvPr id="72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8338" y="4371975"/>
            <a:ext cx="5486400" cy="4114800"/>
          </a:xfrm>
        </p:spPr>
        <p:txBody>
          <a:bodyPr/>
          <a:lstStyle/>
          <a:p>
            <a:pPr marL="228600" indent="-228600">
              <a:lnSpc>
                <a:spcPct val="90000"/>
              </a:lnSpc>
            </a:pPr>
            <a:r>
              <a:rPr lang="en-NZ" sz="1400"/>
              <a:t>New Zealand </a:t>
            </a:r>
          </a:p>
          <a:p>
            <a:pPr marL="228600" indent="-228600">
              <a:lnSpc>
                <a:spcPct val="90000"/>
              </a:lnSpc>
            </a:pPr>
            <a:endParaRPr lang="en-NZ" sz="1400"/>
          </a:p>
          <a:p>
            <a:pPr marL="228600" indent="-228600">
              <a:lnSpc>
                <a:spcPct val="90000"/>
              </a:lnSpc>
              <a:buFontTx/>
              <a:buChar char="•"/>
            </a:pPr>
            <a:r>
              <a:rPr lang="en-NZ" sz="1400"/>
              <a:t>A mix of vertical and horizontal learning </a:t>
            </a:r>
          </a:p>
          <a:p>
            <a:pPr marL="685800" lvl="1" indent="-228600">
              <a:lnSpc>
                <a:spcPct val="90000"/>
              </a:lnSpc>
              <a:buFontTx/>
              <a:buChar char="•"/>
            </a:pPr>
            <a:r>
              <a:rPr lang="en-NZ" sz="1400"/>
              <a:t>Policy developers will give practitioners broad levels to aim for and guidelines to reach them and some extra help if necessary </a:t>
            </a:r>
          </a:p>
          <a:p>
            <a:pPr marL="228600" indent="-228600">
              <a:lnSpc>
                <a:spcPct val="90000"/>
              </a:lnSpc>
              <a:buFont typeface="Tahoma" pitchFamily="34" charset="0"/>
              <a:buNone/>
            </a:pPr>
            <a:endParaRPr lang="en-NZ" sz="1400"/>
          </a:p>
          <a:p>
            <a:pPr marL="228600" indent="-228600">
              <a:lnSpc>
                <a:spcPct val="90000"/>
              </a:lnSpc>
              <a:buFont typeface="Tahoma" pitchFamily="34" charset="0"/>
              <a:buChar char="•"/>
            </a:pPr>
            <a:r>
              <a:rPr lang="en-NZ" sz="1400"/>
              <a:t>Two strategies </a:t>
            </a:r>
          </a:p>
          <a:p>
            <a:pPr marL="228600" indent="-22860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NZ" sz="1400"/>
              <a:t>A national professional development programme (NDP)</a:t>
            </a:r>
          </a:p>
          <a:p>
            <a:pPr marL="228600" indent="-22860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NZ" sz="1400"/>
              <a:t>Local policy-research-practice collaborations  (SEMO)</a:t>
            </a:r>
          </a:p>
          <a:p>
            <a:pPr marL="685800" lvl="1" indent="-228600">
              <a:lnSpc>
                <a:spcPct val="90000"/>
              </a:lnSpc>
              <a:buFont typeface="Times New Roman" pitchFamily="18" charset="0"/>
              <a:buChar char="•"/>
            </a:pPr>
            <a:r>
              <a:rPr lang="en-NZ" sz="1400"/>
              <a:t>Fluid membership</a:t>
            </a:r>
          </a:p>
          <a:p>
            <a:pPr marL="685800" lvl="1" indent="-228600">
              <a:lnSpc>
                <a:spcPct val="90000"/>
              </a:lnSpc>
              <a:buFont typeface="Times New Roman" pitchFamily="18" charset="0"/>
              <a:buChar char="•"/>
            </a:pPr>
            <a:r>
              <a:rPr lang="en-NZ" sz="1400"/>
              <a:t>Equal status of three groups</a:t>
            </a:r>
          </a:p>
          <a:p>
            <a:pPr marL="685800" lvl="1" indent="-228600">
              <a:lnSpc>
                <a:spcPct val="90000"/>
              </a:lnSpc>
              <a:buFont typeface="Times New Roman" pitchFamily="18" charset="0"/>
              <a:buChar char="•"/>
            </a:pPr>
            <a:r>
              <a:rPr lang="en-NZ" sz="1400"/>
              <a:t>Come around to things</a:t>
            </a:r>
          </a:p>
          <a:p>
            <a:pPr marL="228600" indent="-228600">
              <a:lnSpc>
                <a:spcPct val="90000"/>
              </a:lnSpc>
            </a:pPr>
            <a:endParaRPr lang="en-NZ" sz="1400"/>
          </a:p>
          <a:p>
            <a:pPr marL="228600" indent="-228600">
              <a:lnSpc>
                <a:spcPct val="90000"/>
              </a:lnSpc>
              <a:buFont typeface="Tahoma" pitchFamily="34" charset="0"/>
              <a:buChar char="•"/>
            </a:pPr>
            <a:r>
              <a:rPr lang="en-NZ" sz="1400"/>
              <a:t>Both strategies developed a set of standard inquiry practices </a:t>
            </a:r>
          </a:p>
          <a:p>
            <a:pPr marL="228600" indent="-228600">
              <a:lnSpc>
                <a:spcPct val="90000"/>
              </a:lnSpc>
              <a:buFont typeface="Tahoma" pitchFamily="34" charset="0"/>
              <a:buNone/>
            </a:pPr>
            <a:endParaRPr lang="en-NZ" sz="1400"/>
          </a:p>
          <a:p>
            <a:pPr marL="228600" indent="-228600">
              <a:lnSpc>
                <a:spcPct val="90000"/>
              </a:lnSpc>
              <a:buFont typeface="Tahoma" pitchFamily="34" charset="0"/>
              <a:buChar char="•"/>
            </a:pPr>
            <a:r>
              <a:rPr lang="en-NZ" sz="1400"/>
              <a:t>Assumption ─ schools have the capacity to learn and apply useful theories</a:t>
            </a:r>
          </a:p>
          <a:p>
            <a:pPr marL="228600" indent="-228600">
              <a:lnSpc>
                <a:spcPct val="90000"/>
              </a:lnSpc>
            </a:pPr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B7A20A-A28B-405C-92CE-7E3B50B07413}" type="slidenum">
              <a:rPr lang="en-NZ"/>
              <a:pPr/>
              <a:t>20</a:t>
            </a:fld>
            <a:endParaRPr lang="en-NZ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50F44E-D37E-47A9-B96B-F1556D7DC186}" type="slidenum">
              <a:rPr lang="en-NZ"/>
              <a:pPr/>
              <a:t>21</a:t>
            </a:fld>
            <a:endParaRPr lang="en-NZ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EB2F08-9212-4CC5-A998-D3029398DE2E}" type="slidenum">
              <a:rPr lang="en-NZ"/>
              <a:pPr/>
              <a:t>22</a:t>
            </a:fld>
            <a:endParaRPr lang="en-NZ"/>
          </a:p>
        </p:txBody>
      </p:sp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7F8E22-A2C7-4E8D-9E5B-7B83AF21EB68}" type="slidenum">
              <a:rPr lang="en-NZ"/>
              <a:pPr/>
              <a:t>23</a:t>
            </a:fld>
            <a:endParaRPr lang="en-NZ"/>
          </a:p>
        </p:txBody>
      </p:sp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9C478-48F1-40BF-8967-5C8B70661EAF}" type="slidenum">
              <a:rPr lang="en-NZ"/>
              <a:pPr/>
              <a:t>24</a:t>
            </a:fld>
            <a:endParaRPr lang="en-NZ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089EC9-4D11-425C-BBA8-AF226B16D8EE}" type="slidenum">
              <a:rPr lang="en-NZ"/>
              <a:pPr/>
              <a:t>25</a:t>
            </a:fld>
            <a:endParaRPr lang="en-NZ"/>
          </a:p>
        </p:txBody>
      </p:sp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78586A-F09A-4697-9EED-EF54CBFB5702}" type="slidenum">
              <a:rPr lang="en-NZ"/>
              <a:pPr/>
              <a:t>26</a:t>
            </a:fld>
            <a:endParaRPr lang="en-NZ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982E27-1B4E-4C44-B7B2-0EC0723EC12F}" type="slidenum">
              <a:rPr lang="en-NZ"/>
              <a:pPr/>
              <a:t>27</a:t>
            </a:fld>
            <a:endParaRPr lang="en-NZ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NZ"/>
              <a:t>Click to edit Master title style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NZ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4EC149-BC07-4534-AEAB-856535AABF82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1C332-2B77-4CCB-A830-E63D32E9DEF7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8775" y="228600"/>
            <a:ext cx="2135188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3213" y="228600"/>
            <a:ext cx="6253162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CCDC8-8131-4B86-B3AC-4B41B3FA8AB5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213" y="228600"/>
            <a:ext cx="85090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03213" y="1676400"/>
            <a:ext cx="4194175" cy="4422775"/>
          </a:xfrm>
        </p:spPr>
        <p:txBody>
          <a:bodyPr/>
          <a:lstStyle/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9788" y="1676400"/>
            <a:ext cx="4194175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5174B8FF-961E-419F-B395-76FE4BA4E28B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213" y="228600"/>
            <a:ext cx="85090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3213" y="1676400"/>
            <a:ext cx="4194175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9788" y="1676400"/>
            <a:ext cx="4194175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AD548C0F-571A-45D4-9FAD-F6622473FE88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213" y="228600"/>
            <a:ext cx="85090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3213" y="1676400"/>
            <a:ext cx="4194175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676400"/>
            <a:ext cx="4194175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15300B36-9B0C-45FD-BC87-C9D390F6ED68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82988F-4977-4A5D-9688-FA0E604B2197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0FDB8-7311-46AD-BF8A-DB1FF0C98E82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3213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0BD83-CFE2-4DC2-9FD6-F02A8022DE90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4F445-A33E-4F26-9B42-92135445F0EF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AD28E-2589-4583-AF61-9F6C7E7754F8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9F03F-324D-4EA8-86FE-2D5182E0BFAC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CE92D-C738-4996-BE2D-E368EE353522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BF41B-1902-4565-8F2F-0963B015C75F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3213" y="228600"/>
            <a:ext cx="85090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3213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NZ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NZ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7A038E6-B7C8-4BDA-8E1A-F28F70A80B8B}" type="slidenum">
              <a:rPr lang="en-NZ"/>
              <a:pPr/>
              <a:t>‹#›</a:t>
            </a:fld>
            <a:endParaRPr lang="en-N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Chart1.xls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Chart2.xls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Excel_Chart3.xls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549275"/>
            <a:ext cx="8509000" cy="1325563"/>
          </a:xfrm>
        </p:spPr>
        <p:txBody>
          <a:bodyPr/>
          <a:lstStyle/>
          <a:p>
            <a:r>
              <a:rPr lang="en-NZ" sz="4000">
                <a:solidFill>
                  <a:schemeClr val="bg2"/>
                </a:solidFill>
              </a:rPr>
              <a:t>The National Curriculum </a:t>
            </a:r>
            <a:br>
              <a:rPr lang="en-NZ" sz="4000">
                <a:solidFill>
                  <a:schemeClr val="bg2"/>
                </a:solidFill>
              </a:rPr>
            </a:br>
            <a:r>
              <a:rPr lang="en-NZ" sz="4000">
                <a:solidFill>
                  <a:schemeClr val="bg2"/>
                </a:solidFill>
              </a:rPr>
              <a:t>&amp; Schooling Improvement</a:t>
            </a:r>
            <a:r>
              <a:rPr lang="en-NZ" sz="4000"/>
              <a:t>  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3213" y="2997200"/>
            <a:ext cx="8540750" cy="3101975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NZ" sz="3600"/>
              <a:t>For the Canterbury Principals’ Association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NZ" sz="36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NZ" sz="3600"/>
              <a:t>Brian Annan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NZ" sz="3600"/>
              <a:t>March, 2008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NZ" sz="36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620713"/>
            <a:ext cx="8229600" cy="1384300"/>
          </a:xfrm>
        </p:spPr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Espoused theories &amp; theories in use </a:t>
            </a:r>
            <a:r>
              <a:rPr lang="en-NZ" sz="2000" i="1">
                <a:solidFill>
                  <a:schemeClr val="bg2"/>
                </a:solidFill>
              </a:rPr>
              <a:t>(Argyris &amp; Schon, 1974)</a:t>
            </a:r>
            <a:br>
              <a:rPr lang="en-NZ" sz="2000" i="1">
                <a:solidFill>
                  <a:schemeClr val="bg2"/>
                </a:solidFill>
              </a:rPr>
            </a:br>
            <a:r>
              <a:rPr lang="en-NZ"/>
              <a:t>	</a:t>
            </a:r>
          </a:p>
        </p:txBody>
      </p:sp>
      <p:sp>
        <p:nvSpPr>
          <p:cNvPr id="286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3213" y="2230438"/>
            <a:ext cx="8540750" cy="38687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NZ" sz="1800" i="1"/>
          </a:p>
          <a:p>
            <a:pPr lvl="1">
              <a:buFont typeface="Wingdings" pitchFamily="2" charset="2"/>
              <a:buChar char="Ø"/>
            </a:pPr>
            <a:r>
              <a:rPr lang="en-NZ"/>
              <a:t>Often a difference between the two</a:t>
            </a:r>
          </a:p>
          <a:p>
            <a:pPr>
              <a:buFont typeface="Wingdings" pitchFamily="2" charset="2"/>
              <a:buNone/>
            </a:pPr>
            <a:endParaRPr lang="en-NZ"/>
          </a:p>
          <a:p>
            <a:pPr lvl="1">
              <a:buFont typeface="Wingdings" pitchFamily="2" charset="2"/>
              <a:buChar char="Ø"/>
            </a:pPr>
            <a:r>
              <a:rPr lang="en-NZ"/>
              <a:t>E.g. I’m going to give up drinking wine during the week but friends come over on Wednesday. I can’t help but be sociable!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476250"/>
            <a:ext cx="8509000" cy="1325563"/>
          </a:xfrm>
        </p:spPr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Theory competition</a:t>
            </a:r>
            <a:r>
              <a:rPr lang="en-NZ">
                <a:solidFill>
                  <a:schemeClr val="bg2"/>
                </a:solidFill>
              </a:rPr>
              <a:t> </a:t>
            </a:r>
            <a:br>
              <a:rPr lang="en-NZ">
                <a:solidFill>
                  <a:schemeClr val="bg2"/>
                </a:solidFill>
              </a:rPr>
            </a:br>
            <a:r>
              <a:rPr lang="en-NZ" sz="2400">
                <a:solidFill>
                  <a:schemeClr val="bg2"/>
                </a:solidFill>
              </a:rPr>
              <a:t>(Robinson and Lai, 2007)</a:t>
            </a: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People have different theories about how to solve practical problems </a:t>
            </a:r>
          </a:p>
          <a:p>
            <a:pPr>
              <a:buFont typeface="Wingdings" pitchFamily="2" charset="2"/>
              <a:buNone/>
            </a:pPr>
            <a:endParaRPr lang="en-US" sz="2000" i="1"/>
          </a:p>
          <a:p>
            <a:r>
              <a:rPr lang="en-US"/>
              <a:t>Rival theories need to be resolved</a:t>
            </a:r>
          </a:p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92100"/>
            <a:ext cx="8229600" cy="1841500"/>
          </a:xfrm>
        </p:spPr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Explicit and implicit theories </a:t>
            </a:r>
            <a:br>
              <a:rPr lang="en-NZ" sz="3600">
                <a:solidFill>
                  <a:schemeClr val="bg2"/>
                </a:solidFill>
              </a:rPr>
            </a:br>
            <a:r>
              <a:rPr lang="en-NZ" sz="2000" i="1">
                <a:solidFill>
                  <a:schemeClr val="bg2"/>
                </a:solidFill>
              </a:rPr>
              <a:t>(Argyris &amp; Schon, 1974)</a:t>
            </a:r>
            <a:br>
              <a:rPr lang="en-NZ" sz="2000" i="1">
                <a:solidFill>
                  <a:schemeClr val="bg2"/>
                </a:solidFill>
              </a:rPr>
            </a:br>
            <a:endParaRPr lang="en-NZ" sz="2000" i="1">
              <a:solidFill>
                <a:schemeClr val="bg2"/>
              </a:solidFill>
            </a:endParaRP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905000"/>
            <a:ext cx="8229600" cy="4548188"/>
          </a:xfrm>
        </p:spPr>
        <p:txBody>
          <a:bodyPr/>
          <a:lstStyle/>
          <a:p>
            <a:r>
              <a:rPr lang="en-NZ"/>
              <a:t>Explicit ones are those that can be seen or heard</a:t>
            </a:r>
          </a:p>
          <a:p>
            <a:pPr>
              <a:buFont typeface="Wingdings" pitchFamily="2" charset="2"/>
              <a:buNone/>
            </a:pPr>
            <a:endParaRPr lang="en-NZ"/>
          </a:p>
          <a:p>
            <a:r>
              <a:rPr lang="en-NZ"/>
              <a:t>Implicit ones are hidden </a:t>
            </a:r>
          </a:p>
          <a:p>
            <a:endParaRPr lang="en-NZ"/>
          </a:p>
          <a:p>
            <a:pPr>
              <a:buFont typeface="Wingdings" pitchFamily="2" charset="2"/>
              <a:buNone/>
            </a:pPr>
            <a:endParaRPr lang="en-NZ"/>
          </a:p>
          <a:p>
            <a:pPr>
              <a:buFont typeface="Wingdings" pitchFamily="2" charset="2"/>
              <a:buNone/>
            </a:pPr>
            <a:endParaRPr lang="en-NZ"/>
          </a:p>
          <a:p>
            <a:pPr lvl="1"/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549275"/>
            <a:ext cx="8509000" cy="798513"/>
          </a:xfrm>
        </p:spPr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New Zealand experience</a:t>
            </a: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844675"/>
            <a:ext cx="8353425" cy="48244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/>
              <a:t>Implicit theories with little conflict resolution, because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NZ"/>
              <a:t>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NZ"/>
              <a:t>Locals are experts (self-management)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en-NZ"/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en-NZ"/>
              <a:t>No.8 Wire cultural norm - heavy investment into development &amp; little into programme evaluation</a:t>
            </a:r>
          </a:p>
          <a:p>
            <a:pPr lvl="2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endParaRPr lang="en-NZ"/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NZ"/>
              <a:t>Friendly and polite culture of schooling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NZ"/>
          </a:p>
          <a:p>
            <a:pPr lvl="1">
              <a:lnSpc>
                <a:spcPct val="90000"/>
              </a:lnSpc>
              <a:buFontTx/>
              <a:buNone/>
            </a:pPr>
            <a:endParaRPr lang="en-NZ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/>
          </a:p>
          <a:p>
            <a:pPr lvl="1">
              <a:lnSpc>
                <a:spcPct val="90000"/>
              </a:lnSpc>
            </a:pPr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549275"/>
            <a:ext cx="8509000" cy="1325563"/>
          </a:xfrm>
        </p:spPr>
        <p:txBody>
          <a:bodyPr/>
          <a:lstStyle/>
          <a:p>
            <a:r>
              <a:rPr lang="en-NZ" sz="4000">
                <a:solidFill>
                  <a:schemeClr val="bg2"/>
                </a:solidFill>
              </a:rPr>
              <a:t>An espoused theory underpinning the national curriculum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2205038"/>
            <a:ext cx="8540750" cy="4422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sz="2800"/>
              <a:t>Schools know best how to make links across the curriculum to suit their students.   They know,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800"/>
          </a:p>
          <a:p>
            <a:pPr lvl="1">
              <a:lnSpc>
                <a:spcPct val="80000"/>
              </a:lnSpc>
            </a:pPr>
            <a:r>
              <a:rPr lang="en-NZ" sz="2400"/>
              <a:t>how to connect various parts of the curriculum  </a:t>
            </a:r>
          </a:p>
          <a:p>
            <a:pPr lvl="1">
              <a:lnSpc>
                <a:spcPct val="80000"/>
              </a:lnSpc>
            </a:pPr>
            <a:r>
              <a:rPr lang="en-NZ" sz="2400"/>
              <a:t>how to evaluate the success of their curriculum design</a:t>
            </a:r>
          </a:p>
          <a:p>
            <a:pPr lvl="1">
              <a:lnSpc>
                <a:spcPct val="80000"/>
              </a:lnSpc>
            </a:pPr>
            <a:r>
              <a:rPr lang="en-NZ" sz="2400"/>
              <a:t>how to make appropriate adjustments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NZ" sz="2400"/>
          </a:p>
          <a:p>
            <a:pPr>
              <a:lnSpc>
                <a:spcPct val="80000"/>
              </a:lnSpc>
            </a:pPr>
            <a:r>
              <a:rPr lang="en-NZ" sz="2800"/>
              <a:t>It is best to provide some general direction and lots of guidance from the centre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800"/>
          </a:p>
          <a:p>
            <a:pPr>
              <a:lnSpc>
                <a:spcPct val="80000"/>
              </a:lnSpc>
            </a:pPr>
            <a:r>
              <a:rPr lang="en-NZ" sz="2800"/>
              <a:t>It is ok for students to progress fast or slow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A competing theory</a:t>
            </a:r>
          </a:p>
        </p:txBody>
      </p:sp>
      <p:grpSp>
        <p:nvGrpSpPr>
          <p:cNvPr id="47108" name="Group 4"/>
          <p:cNvGrpSpPr>
            <a:grpSpLocks/>
          </p:cNvGrpSpPr>
          <p:nvPr/>
        </p:nvGrpSpPr>
        <p:grpSpPr bwMode="auto">
          <a:xfrm>
            <a:off x="1047750" y="3032125"/>
            <a:ext cx="7124700" cy="3608388"/>
            <a:chOff x="2610" y="1186"/>
            <a:chExt cx="2810" cy="1501"/>
          </a:xfrm>
        </p:grpSpPr>
        <p:grpSp>
          <p:nvGrpSpPr>
            <p:cNvPr id="47109" name="Group 5"/>
            <p:cNvGrpSpPr>
              <a:grpSpLocks/>
            </p:cNvGrpSpPr>
            <p:nvPr/>
          </p:nvGrpSpPr>
          <p:grpSpPr bwMode="auto">
            <a:xfrm>
              <a:off x="2888" y="1213"/>
              <a:ext cx="2525" cy="1286"/>
              <a:chOff x="1118" y="864"/>
              <a:chExt cx="4345" cy="2608"/>
            </a:xfrm>
          </p:grpSpPr>
          <p:sp>
            <p:nvSpPr>
              <p:cNvPr id="47110" name="Line 6"/>
              <p:cNvSpPr>
                <a:spLocks noChangeShapeType="1"/>
              </p:cNvSpPr>
              <p:nvPr/>
            </p:nvSpPr>
            <p:spPr bwMode="auto">
              <a:xfrm flipV="1">
                <a:off x="3287" y="864"/>
                <a:ext cx="0" cy="260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  <p:sp>
            <p:nvSpPr>
              <p:cNvPr id="47111" name="Line 7"/>
              <p:cNvSpPr>
                <a:spLocks noChangeShapeType="1"/>
              </p:cNvSpPr>
              <p:nvPr/>
            </p:nvSpPr>
            <p:spPr bwMode="auto">
              <a:xfrm>
                <a:off x="1118" y="1984"/>
                <a:ext cx="434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NZ"/>
              </a:p>
            </p:txBody>
          </p:sp>
        </p:grpSp>
        <p:sp>
          <p:nvSpPr>
            <p:cNvPr id="47112" name="Rectangle 8"/>
            <p:cNvSpPr>
              <a:spLocks noChangeArrowheads="1"/>
            </p:cNvSpPr>
            <p:nvPr/>
          </p:nvSpPr>
          <p:spPr bwMode="auto">
            <a:xfrm>
              <a:off x="2892" y="1216"/>
              <a:ext cx="2526" cy="128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47113" name="Rectangle 9"/>
            <p:cNvSpPr>
              <a:spLocks noChangeArrowheads="1"/>
            </p:cNvSpPr>
            <p:nvPr/>
          </p:nvSpPr>
          <p:spPr bwMode="auto">
            <a:xfrm>
              <a:off x="4542" y="1323"/>
              <a:ext cx="164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Finland</a:t>
              </a:r>
            </a:p>
          </p:txBody>
        </p:sp>
        <p:sp>
          <p:nvSpPr>
            <p:cNvPr id="47114" name="Rectangle 10"/>
            <p:cNvSpPr>
              <a:spLocks noChangeArrowheads="1"/>
            </p:cNvSpPr>
            <p:nvPr/>
          </p:nvSpPr>
          <p:spPr bwMode="auto">
            <a:xfrm>
              <a:off x="4283" y="1443"/>
              <a:ext cx="174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Canada</a:t>
              </a:r>
            </a:p>
          </p:txBody>
        </p:sp>
        <p:sp>
          <p:nvSpPr>
            <p:cNvPr id="47115" name="Rectangle 11"/>
            <p:cNvSpPr>
              <a:spLocks noChangeArrowheads="1"/>
            </p:cNvSpPr>
            <p:nvPr/>
          </p:nvSpPr>
          <p:spPr bwMode="auto">
            <a:xfrm>
              <a:off x="3329" y="1435"/>
              <a:ext cx="427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400" b="1">
                  <a:solidFill>
                    <a:srgbClr val="FF0066"/>
                  </a:solidFill>
                </a:rPr>
                <a:t>New Zealand</a:t>
              </a:r>
            </a:p>
          </p:txBody>
        </p:sp>
        <p:sp>
          <p:nvSpPr>
            <p:cNvPr id="47116" name="Rectangle 12"/>
            <p:cNvSpPr>
              <a:spLocks noChangeArrowheads="1"/>
            </p:cNvSpPr>
            <p:nvPr/>
          </p:nvSpPr>
          <p:spPr bwMode="auto">
            <a:xfrm>
              <a:off x="3903" y="1480"/>
              <a:ext cx="194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Australia</a:t>
              </a:r>
            </a:p>
          </p:txBody>
        </p:sp>
        <p:sp>
          <p:nvSpPr>
            <p:cNvPr id="47117" name="Rectangle 13"/>
            <p:cNvSpPr>
              <a:spLocks noChangeArrowheads="1"/>
            </p:cNvSpPr>
            <p:nvPr/>
          </p:nvSpPr>
          <p:spPr bwMode="auto">
            <a:xfrm>
              <a:off x="5170" y="1527"/>
              <a:ext cx="133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Korea</a:t>
              </a:r>
            </a:p>
          </p:txBody>
        </p:sp>
        <p:sp>
          <p:nvSpPr>
            <p:cNvPr id="47118" name="Rectangle 14"/>
            <p:cNvSpPr>
              <a:spLocks noChangeArrowheads="1"/>
            </p:cNvSpPr>
            <p:nvPr/>
          </p:nvSpPr>
          <p:spPr bwMode="auto">
            <a:xfrm>
              <a:off x="4716" y="1553"/>
              <a:ext cx="13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Japan</a:t>
              </a:r>
            </a:p>
          </p:txBody>
        </p:sp>
        <p:sp>
          <p:nvSpPr>
            <p:cNvPr id="47119" name="Rectangle 15"/>
            <p:cNvSpPr>
              <a:spLocks noChangeArrowheads="1"/>
            </p:cNvSpPr>
            <p:nvPr/>
          </p:nvSpPr>
          <p:spPr bwMode="auto">
            <a:xfrm>
              <a:off x="4406" y="1608"/>
              <a:ext cx="179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Sweden</a:t>
              </a:r>
            </a:p>
          </p:txBody>
        </p:sp>
        <p:sp>
          <p:nvSpPr>
            <p:cNvPr id="47120" name="Rectangle 16"/>
            <p:cNvSpPr>
              <a:spLocks noChangeArrowheads="1"/>
            </p:cNvSpPr>
            <p:nvPr/>
          </p:nvSpPr>
          <p:spPr bwMode="auto">
            <a:xfrm>
              <a:off x="3452" y="1631"/>
              <a:ext cx="180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Belgium</a:t>
              </a:r>
            </a:p>
          </p:txBody>
        </p:sp>
        <p:sp>
          <p:nvSpPr>
            <p:cNvPr id="47121" name="Rectangle 17"/>
            <p:cNvSpPr>
              <a:spLocks noChangeArrowheads="1"/>
            </p:cNvSpPr>
            <p:nvPr/>
          </p:nvSpPr>
          <p:spPr bwMode="auto">
            <a:xfrm>
              <a:off x="4397" y="1696"/>
              <a:ext cx="160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Iceland</a:t>
              </a:r>
            </a:p>
          </p:txBody>
        </p:sp>
        <p:sp>
          <p:nvSpPr>
            <p:cNvPr id="47122" name="Rectangle 18"/>
            <p:cNvSpPr>
              <a:spLocks noChangeArrowheads="1"/>
            </p:cNvSpPr>
            <p:nvPr/>
          </p:nvSpPr>
          <p:spPr bwMode="auto">
            <a:xfrm>
              <a:off x="3588" y="1768"/>
              <a:ext cx="170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Norway</a:t>
              </a:r>
            </a:p>
          </p:txBody>
        </p:sp>
        <p:sp>
          <p:nvSpPr>
            <p:cNvPr id="47123" name="Rectangle 19"/>
            <p:cNvSpPr>
              <a:spLocks noChangeArrowheads="1"/>
            </p:cNvSpPr>
            <p:nvPr/>
          </p:nvSpPr>
          <p:spPr bwMode="auto">
            <a:xfrm>
              <a:off x="4102" y="1776"/>
              <a:ext cx="203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Denmark</a:t>
              </a:r>
            </a:p>
          </p:txBody>
        </p:sp>
        <p:sp>
          <p:nvSpPr>
            <p:cNvPr id="47124" name="Rectangle 20"/>
            <p:cNvSpPr>
              <a:spLocks noChangeArrowheads="1"/>
            </p:cNvSpPr>
            <p:nvPr/>
          </p:nvSpPr>
          <p:spPr bwMode="auto">
            <a:xfrm>
              <a:off x="3767" y="1862"/>
              <a:ext cx="258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Switzerland</a:t>
              </a:r>
            </a:p>
          </p:txBody>
        </p:sp>
        <p:sp>
          <p:nvSpPr>
            <p:cNvPr id="47125" name="Rectangle 21"/>
            <p:cNvSpPr>
              <a:spLocks noChangeArrowheads="1"/>
            </p:cNvSpPr>
            <p:nvPr/>
          </p:nvSpPr>
          <p:spPr bwMode="auto">
            <a:xfrm>
              <a:off x="4771" y="1813"/>
              <a:ext cx="127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Spain</a:t>
              </a:r>
            </a:p>
          </p:txBody>
        </p:sp>
        <p:sp>
          <p:nvSpPr>
            <p:cNvPr id="47126" name="Rectangle 22"/>
            <p:cNvSpPr>
              <a:spLocks noChangeArrowheads="1"/>
            </p:cNvSpPr>
            <p:nvPr/>
          </p:nvSpPr>
          <p:spPr bwMode="auto">
            <a:xfrm>
              <a:off x="4208" y="1825"/>
              <a:ext cx="427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lvl="1"/>
              <a:r>
                <a:rPr lang="en-US" sz="1000">
                  <a:solidFill>
                    <a:srgbClr val="FFFFFF"/>
                  </a:solidFill>
                  <a:latin typeface="Times New Roman Mäori" charset="0"/>
                </a:rPr>
                <a:t>Czech Rep</a:t>
              </a:r>
              <a:endParaRPr lang="en-NZ" sz="1000">
                <a:solidFill>
                  <a:srgbClr val="FFFFFF"/>
                </a:solidFill>
              </a:endParaRPr>
            </a:p>
          </p:txBody>
        </p:sp>
        <p:sp>
          <p:nvSpPr>
            <p:cNvPr id="47127" name="Rectangle 23"/>
            <p:cNvSpPr>
              <a:spLocks noChangeArrowheads="1"/>
            </p:cNvSpPr>
            <p:nvPr/>
          </p:nvSpPr>
          <p:spPr bwMode="auto">
            <a:xfrm>
              <a:off x="3204" y="1953"/>
              <a:ext cx="269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Germany</a:t>
              </a:r>
            </a:p>
          </p:txBody>
        </p:sp>
        <p:sp>
          <p:nvSpPr>
            <p:cNvPr id="47128" name="Rectangle 24"/>
            <p:cNvSpPr>
              <a:spLocks noChangeArrowheads="1"/>
            </p:cNvSpPr>
            <p:nvPr/>
          </p:nvSpPr>
          <p:spPr bwMode="auto">
            <a:xfrm>
              <a:off x="4151" y="1986"/>
              <a:ext cx="163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Greece</a:t>
              </a:r>
            </a:p>
          </p:txBody>
        </p:sp>
        <p:sp>
          <p:nvSpPr>
            <p:cNvPr id="47129" name="Rectangle 25"/>
            <p:cNvSpPr>
              <a:spLocks noChangeArrowheads="1"/>
            </p:cNvSpPr>
            <p:nvPr/>
          </p:nvSpPr>
          <p:spPr bwMode="auto">
            <a:xfrm>
              <a:off x="3974" y="2299"/>
              <a:ext cx="527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Luxembourg</a:t>
              </a:r>
            </a:p>
          </p:txBody>
        </p:sp>
        <p:sp>
          <p:nvSpPr>
            <p:cNvPr id="47130" name="Rectangle 26"/>
            <p:cNvSpPr>
              <a:spLocks noChangeArrowheads="1"/>
            </p:cNvSpPr>
            <p:nvPr/>
          </p:nvSpPr>
          <p:spPr bwMode="auto">
            <a:xfrm>
              <a:off x="4707" y="2374"/>
              <a:ext cx="158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Mexico</a:t>
              </a:r>
            </a:p>
          </p:txBody>
        </p:sp>
        <p:sp>
          <p:nvSpPr>
            <p:cNvPr id="47131" name="Rectangle 27"/>
            <p:cNvSpPr>
              <a:spLocks noChangeArrowheads="1"/>
            </p:cNvSpPr>
            <p:nvPr/>
          </p:nvSpPr>
          <p:spPr bwMode="auto">
            <a:xfrm>
              <a:off x="2639" y="2460"/>
              <a:ext cx="109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420</a:t>
              </a:r>
            </a:p>
          </p:txBody>
        </p:sp>
        <p:sp>
          <p:nvSpPr>
            <p:cNvPr id="47132" name="Rectangle 28"/>
            <p:cNvSpPr>
              <a:spLocks noChangeArrowheads="1"/>
            </p:cNvSpPr>
            <p:nvPr/>
          </p:nvSpPr>
          <p:spPr bwMode="auto">
            <a:xfrm>
              <a:off x="2747" y="2309"/>
              <a:ext cx="83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440</a:t>
              </a:r>
            </a:p>
          </p:txBody>
        </p:sp>
        <p:sp>
          <p:nvSpPr>
            <p:cNvPr id="47133" name="Rectangle 29"/>
            <p:cNvSpPr>
              <a:spLocks noChangeArrowheads="1"/>
            </p:cNvSpPr>
            <p:nvPr/>
          </p:nvSpPr>
          <p:spPr bwMode="auto">
            <a:xfrm>
              <a:off x="2747" y="2126"/>
              <a:ext cx="83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460</a:t>
              </a:r>
            </a:p>
          </p:txBody>
        </p:sp>
        <p:sp>
          <p:nvSpPr>
            <p:cNvPr id="47134" name="Rectangle 30"/>
            <p:cNvSpPr>
              <a:spLocks noChangeArrowheads="1"/>
            </p:cNvSpPr>
            <p:nvPr/>
          </p:nvSpPr>
          <p:spPr bwMode="auto">
            <a:xfrm>
              <a:off x="2747" y="1942"/>
              <a:ext cx="83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480</a:t>
              </a:r>
            </a:p>
          </p:txBody>
        </p:sp>
        <p:sp>
          <p:nvSpPr>
            <p:cNvPr id="47135" name="Rectangle 31"/>
            <p:cNvSpPr>
              <a:spLocks noChangeArrowheads="1"/>
            </p:cNvSpPr>
            <p:nvPr/>
          </p:nvSpPr>
          <p:spPr bwMode="auto">
            <a:xfrm>
              <a:off x="2747" y="1761"/>
              <a:ext cx="83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FFFFFF"/>
                  </a:solidFill>
                </a:rPr>
                <a:t>500</a:t>
              </a:r>
              <a:endParaRPr lang="en-NZ" sz="1000">
                <a:solidFill>
                  <a:srgbClr val="FFFFFF"/>
                </a:solidFill>
              </a:endParaRPr>
            </a:p>
          </p:txBody>
        </p:sp>
        <p:sp>
          <p:nvSpPr>
            <p:cNvPr id="47136" name="Rectangle 32"/>
            <p:cNvSpPr>
              <a:spLocks noChangeArrowheads="1"/>
            </p:cNvSpPr>
            <p:nvPr/>
          </p:nvSpPr>
          <p:spPr bwMode="auto">
            <a:xfrm>
              <a:off x="2747" y="1574"/>
              <a:ext cx="117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400">
                  <a:solidFill>
                    <a:srgbClr val="FFFFFF"/>
                  </a:solidFill>
                </a:rPr>
                <a:t>520</a:t>
              </a:r>
            </a:p>
          </p:txBody>
        </p:sp>
        <p:sp>
          <p:nvSpPr>
            <p:cNvPr id="47137" name="Rectangle 33"/>
            <p:cNvSpPr>
              <a:spLocks noChangeArrowheads="1"/>
            </p:cNvSpPr>
            <p:nvPr/>
          </p:nvSpPr>
          <p:spPr bwMode="auto">
            <a:xfrm>
              <a:off x="2747" y="1392"/>
              <a:ext cx="83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540</a:t>
              </a:r>
            </a:p>
          </p:txBody>
        </p:sp>
        <p:sp>
          <p:nvSpPr>
            <p:cNvPr id="47138" name="Rectangle 34"/>
            <p:cNvSpPr>
              <a:spLocks noChangeArrowheads="1"/>
            </p:cNvSpPr>
            <p:nvPr/>
          </p:nvSpPr>
          <p:spPr bwMode="auto">
            <a:xfrm>
              <a:off x="2747" y="1186"/>
              <a:ext cx="83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560</a:t>
              </a:r>
            </a:p>
          </p:txBody>
        </p:sp>
        <p:sp>
          <p:nvSpPr>
            <p:cNvPr id="47139" name="Rectangle 35"/>
            <p:cNvSpPr>
              <a:spLocks noChangeArrowheads="1"/>
            </p:cNvSpPr>
            <p:nvPr/>
          </p:nvSpPr>
          <p:spPr bwMode="auto">
            <a:xfrm>
              <a:off x="5335" y="2553"/>
              <a:ext cx="55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50</a:t>
              </a:r>
            </a:p>
          </p:txBody>
        </p:sp>
        <p:sp>
          <p:nvSpPr>
            <p:cNvPr id="47140" name="Rectangle 36"/>
            <p:cNvSpPr>
              <a:spLocks noChangeArrowheads="1"/>
            </p:cNvSpPr>
            <p:nvPr/>
          </p:nvSpPr>
          <p:spPr bwMode="auto">
            <a:xfrm>
              <a:off x="4684" y="2553"/>
              <a:ext cx="77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400">
                  <a:solidFill>
                    <a:srgbClr val="FFFFFF"/>
                  </a:solidFill>
                </a:rPr>
                <a:t>75</a:t>
              </a:r>
            </a:p>
          </p:txBody>
        </p:sp>
        <p:sp>
          <p:nvSpPr>
            <p:cNvPr id="47141" name="Rectangle 37"/>
            <p:cNvSpPr>
              <a:spLocks noChangeArrowheads="1"/>
            </p:cNvSpPr>
            <p:nvPr/>
          </p:nvSpPr>
          <p:spPr bwMode="auto">
            <a:xfrm>
              <a:off x="4107" y="2553"/>
              <a:ext cx="83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100</a:t>
              </a:r>
            </a:p>
          </p:txBody>
        </p:sp>
        <p:sp>
          <p:nvSpPr>
            <p:cNvPr id="47142" name="Rectangle 38"/>
            <p:cNvSpPr>
              <a:spLocks noChangeArrowheads="1"/>
            </p:cNvSpPr>
            <p:nvPr/>
          </p:nvSpPr>
          <p:spPr bwMode="auto">
            <a:xfrm>
              <a:off x="3457" y="2553"/>
              <a:ext cx="83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125</a:t>
              </a:r>
            </a:p>
          </p:txBody>
        </p:sp>
        <p:sp>
          <p:nvSpPr>
            <p:cNvPr id="47143" name="Rectangle 39"/>
            <p:cNvSpPr>
              <a:spLocks noChangeArrowheads="1"/>
            </p:cNvSpPr>
            <p:nvPr/>
          </p:nvSpPr>
          <p:spPr bwMode="auto">
            <a:xfrm>
              <a:off x="2846" y="2553"/>
              <a:ext cx="83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150</a:t>
              </a:r>
            </a:p>
          </p:txBody>
        </p:sp>
        <p:sp>
          <p:nvSpPr>
            <p:cNvPr id="47144" name="Rectangle 40"/>
            <p:cNvSpPr>
              <a:spLocks noChangeArrowheads="1"/>
            </p:cNvSpPr>
            <p:nvPr/>
          </p:nvSpPr>
          <p:spPr bwMode="auto">
            <a:xfrm>
              <a:off x="3107" y="2624"/>
              <a:ext cx="1961" cy="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lvl="1"/>
              <a:r>
                <a:rPr lang="en-US" sz="1000">
                  <a:solidFill>
                    <a:srgbClr val="FFFFFF"/>
                  </a:solidFill>
                  <a:latin typeface="Arial Narrow" pitchFamily="34" charset="0"/>
                </a:rPr>
                <a:t>Variation expressed as percentage of average variation across the OECD</a:t>
              </a:r>
              <a:endParaRPr lang="en-NZ" sz="1000">
                <a:solidFill>
                  <a:srgbClr val="FFFFFF"/>
                </a:solidFill>
              </a:endParaRPr>
            </a:p>
          </p:txBody>
        </p:sp>
        <p:sp>
          <p:nvSpPr>
            <p:cNvPr id="47145" name="Rectangle 41"/>
            <p:cNvSpPr>
              <a:spLocks noChangeArrowheads="1"/>
            </p:cNvSpPr>
            <p:nvPr/>
          </p:nvSpPr>
          <p:spPr bwMode="auto">
            <a:xfrm rot="16200000">
              <a:off x="2197" y="1905"/>
              <a:ext cx="909" cy="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NZ" sz="1000">
                  <a:solidFill>
                    <a:srgbClr val="FFFFFF"/>
                  </a:solidFill>
                </a:rPr>
                <a:t>Mean performance in reading literacy</a:t>
              </a:r>
              <a:r>
                <a:rPr lang="en-NZ" sz="1400">
                  <a:solidFill>
                    <a:srgbClr val="FFFFFF"/>
                  </a:solidFill>
                </a:rPr>
                <a:t> .</a:t>
              </a:r>
            </a:p>
          </p:txBody>
        </p:sp>
        <p:sp>
          <p:nvSpPr>
            <p:cNvPr id="47146" name="Text Box 42"/>
            <p:cNvSpPr txBox="1">
              <a:spLocks noChangeArrowheads="1"/>
            </p:cNvSpPr>
            <p:nvPr/>
          </p:nvSpPr>
          <p:spPr bwMode="auto">
            <a:xfrm>
              <a:off x="2957" y="2073"/>
              <a:ext cx="421" cy="107"/>
            </a:xfrm>
            <a:prstGeom prst="rect">
              <a:avLst/>
            </a:prstGeom>
            <a:noFill/>
            <a:ln w="12700">
              <a:solidFill>
                <a:srgbClr val="4E51B8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NZ" sz="1000">
                  <a:solidFill>
                    <a:srgbClr val="FFFFFF"/>
                  </a:solidFill>
                  <a:latin typeface="Comic Sans MS" pitchFamily="66" charset="0"/>
                </a:rPr>
                <a:t>r = 0.04</a:t>
              </a:r>
              <a:endParaRPr lang="en-NZ" sz="1000">
                <a:solidFill>
                  <a:srgbClr val="FFFFFF"/>
                </a:solidFill>
              </a:endParaRPr>
            </a:p>
          </p:txBody>
        </p:sp>
        <p:sp>
          <p:nvSpPr>
            <p:cNvPr id="47147" name="Text Box 43"/>
            <p:cNvSpPr txBox="1">
              <a:spLocks noChangeArrowheads="1"/>
            </p:cNvSpPr>
            <p:nvPr/>
          </p:nvSpPr>
          <p:spPr bwMode="auto">
            <a:xfrm>
              <a:off x="4863" y="2354"/>
              <a:ext cx="557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NZ" sz="1000">
                  <a:solidFill>
                    <a:srgbClr val="FFFFFF"/>
                  </a:solidFill>
                </a:rPr>
                <a:t>Low quality</a:t>
              </a:r>
            </a:p>
            <a:p>
              <a:r>
                <a:rPr lang="en-NZ" sz="1000">
                  <a:solidFill>
                    <a:srgbClr val="FFFFFF"/>
                  </a:solidFill>
                </a:rPr>
                <a:t>High equity</a:t>
              </a:r>
            </a:p>
          </p:txBody>
        </p:sp>
        <p:sp>
          <p:nvSpPr>
            <p:cNvPr id="47148" name="Text Box 44"/>
            <p:cNvSpPr txBox="1">
              <a:spLocks noChangeArrowheads="1"/>
            </p:cNvSpPr>
            <p:nvPr/>
          </p:nvSpPr>
          <p:spPr bwMode="auto">
            <a:xfrm>
              <a:off x="2887" y="2354"/>
              <a:ext cx="581" cy="1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NZ" sz="1000">
                  <a:solidFill>
                    <a:srgbClr val="FFFFFF"/>
                  </a:solidFill>
                </a:rPr>
                <a:t>Low quality</a:t>
              </a:r>
            </a:p>
            <a:p>
              <a:r>
                <a:rPr lang="en-NZ" sz="1000">
                  <a:solidFill>
                    <a:srgbClr val="FFFFFF"/>
                  </a:solidFill>
                </a:rPr>
                <a:t>Low equity</a:t>
              </a:r>
            </a:p>
          </p:txBody>
        </p:sp>
        <p:sp>
          <p:nvSpPr>
            <p:cNvPr id="47149" name="Text Box 45"/>
            <p:cNvSpPr txBox="1">
              <a:spLocks noChangeArrowheads="1"/>
            </p:cNvSpPr>
            <p:nvPr/>
          </p:nvSpPr>
          <p:spPr bwMode="auto">
            <a:xfrm>
              <a:off x="4806" y="1217"/>
              <a:ext cx="614" cy="1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NZ" sz="1000">
                  <a:solidFill>
                    <a:srgbClr val="FFFFFF"/>
                  </a:solidFill>
                </a:rPr>
                <a:t>High quality</a:t>
              </a:r>
            </a:p>
            <a:p>
              <a:r>
                <a:rPr lang="en-NZ" sz="1000">
                  <a:solidFill>
                    <a:srgbClr val="FFFFFF"/>
                  </a:solidFill>
                </a:rPr>
                <a:t>High equity</a:t>
              </a:r>
            </a:p>
          </p:txBody>
        </p:sp>
        <p:sp>
          <p:nvSpPr>
            <p:cNvPr id="47150" name="Text Box 46"/>
            <p:cNvSpPr txBox="1">
              <a:spLocks noChangeArrowheads="1"/>
            </p:cNvSpPr>
            <p:nvPr/>
          </p:nvSpPr>
          <p:spPr bwMode="auto">
            <a:xfrm>
              <a:off x="2887" y="1217"/>
              <a:ext cx="553" cy="16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NZ" sz="1000">
                  <a:solidFill>
                    <a:srgbClr val="FFFFFF"/>
                  </a:solidFill>
                </a:rPr>
                <a:t>High quality</a:t>
              </a:r>
            </a:p>
            <a:p>
              <a:r>
                <a:rPr lang="en-NZ" sz="1000">
                  <a:solidFill>
                    <a:srgbClr val="FFFFFF"/>
                  </a:solidFill>
                </a:rPr>
                <a:t>Low equity</a:t>
              </a:r>
            </a:p>
          </p:txBody>
        </p:sp>
      </p:grpSp>
      <p:sp>
        <p:nvSpPr>
          <p:cNvPr id="47151" name="Rectangle 47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412875"/>
            <a:ext cx="7056437" cy="1295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NZ"/>
              <a:t>We have a serious underachievement problem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Therefore, </a:t>
            </a:r>
            <a:br>
              <a:rPr lang="en-NZ" sz="3600">
                <a:solidFill>
                  <a:schemeClr val="bg2"/>
                </a:solidFill>
              </a:rPr>
            </a:br>
            <a:endParaRPr lang="en-NZ" sz="3600">
              <a:solidFill>
                <a:schemeClr val="bg2"/>
              </a:solidFill>
            </a:endParaRP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1268413"/>
            <a:ext cx="8664575" cy="5589587"/>
          </a:xfrm>
        </p:spPr>
        <p:txBody>
          <a:bodyPr/>
          <a:lstStyle/>
          <a:p>
            <a:r>
              <a:rPr lang="en-NZ" sz="2800"/>
              <a:t>Schools do not know best (for the students in the tail). They need, </a:t>
            </a:r>
          </a:p>
          <a:p>
            <a:pPr>
              <a:buFont typeface="Wingdings" pitchFamily="2" charset="2"/>
              <a:buNone/>
            </a:pPr>
            <a:endParaRPr lang="en-NZ" sz="2800"/>
          </a:p>
          <a:p>
            <a:pPr lvl="1"/>
            <a:r>
              <a:rPr lang="en-NZ" sz="2400"/>
              <a:t>To develop inquiry-based teaching </a:t>
            </a:r>
          </a:p>
          <a:p>
            <a:pPr lvl="1"/>
            <a:endParaRPr lang="en-NZ" sz="2400"/>
          </a:p>
          <a:p>
            <a:pPr lvl="1"/>
            <a:r>
              <a:rPr lang="en-NZ" sz="2400"/>
              <a:t>Seek direction from centres of expertise to solve complex problems</a:t>
            </a:r>
          </a:p>
          <a:p>
            <a:pPr lvl="1">
              <a:buFontTx/>
              <a:buNone/>
            </a:pPr>
            <a:endParaRPr lang="en-NZ" sz="2400"/>
          </a:p>
          <a:p>
            <a:pPr lvl="1"/>
            <a:r>
              <a:rPr lang="en-NZ" sz="2400"/>
              <a:t>To develop strong evidence of effectiveness  </a:t>
            </a:r>
          </a:p>
          <a:p>
            <a:pPr lvl="2"/>
            <a:endParaRPr lang="en-NZ" sz="2000"/>
          </a:p>
          <a:p>
            <a:r>
              <a:rPr lang="en-NZ" sz="2800"/>
              <a:t>It is not ok for students to go slower than they are capable of going  </a:t>
            </a:r>
          </a:p>
          <a:p>
            <a:pPr lvl="1"/>
            <a:endParaRPr lang="en-NZ" sz="2400"/>
          </a:p>
          <a:p>
            <a:pPr lvl="1"/>
            <a:endParaRPr lang="en-NZ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Third thing to get it right</a:t>
            </a:r>
          </a:p>
        </p:txBody>
      </p:sp>
      <p:sp>
        <p:nvSpPr>
          <p:cNvPr id="768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3213" y="1676400"/>
            <a:ext cx="8540750" cy="4992688"/>
          </a:xfrm>
        </p:spPr>
        <p:txBody>
          <a:bodyPr/>
          <a:lstStyle/>
          <a:p>
            <a:r>
              <a:rPr lang="en-NZ" sz="3600"/>
              <a:t>Developing inquiry-based curriculum design methods</a:t>
            </a:r>
          </a:p>
          <a:p>
            <a:pPr>
              <a:buFont typeface="Wingdings" pitchFamily="2" charset="2"/>
              <a:buNone/>
            </a:pPr>
            <a:endParaRPr lang="en-NZ" sz="3600"/>
          </a:p>
          <a:p>
            <a:pPr lvl="1"/>
            <a:r>
              <a:rPr lang="en-NZ" sz="3200"/>
              <a:t>Inquiry practices</a:t>
            </a:r>
          </a:p>
          <a:p>
            <a:pPr lvl="1">
              <a:buFontTx/>
              <a:buNone/>
            </a:pPr>
            <a:endParaRPr lang="en-NZ" sz="3200"/>
          </a:p>
          <a:p>
            <a:pPr lvl="1"/>
            <a:r>
              <a:rPr lang="en-NZ" sz="3200"/>
              <a:t>Problem analysis methodology for complex problems</a:t>
            </a:r>
          </a:p>
          <a:p>
            <a:pPr>
              <a:buFont typeface="Wingdings" pitchFamily="2" charset="2"/>
              <a:buNone/>
            </a:pPr>
            <a:r>
              <a:rPr lang="en-NZ" sz="3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>
                <a:solidFill>
                  <a:schemeClr val="bg2"/>
                </a:solidFill>
              </a:rPr>
              <a:t>Adaptation of schooling improvement inquiry practices</a:t>
            </a:r>
          </a:p>
        </p:txBody>
      </p:sp>
      <p:sp>
        <p:nvSpPr>
          <p:cNvPr id="798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NZ" sz="2800"/>
              <a:t>Collaborate to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800"/>
          </a:p>
          <a:p>
            <a:pPr lvl="1">
              <a:lnSpc>
                <a:spcPct val="80000"/>
              </a:lnSpc>
            </a:pPr>
            <a:r>
              <a:rPr lang="en-NZ" sz="2400"/>
              <a:t>Agree on common assessment tools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800"/>
          </a:p>
          <a:p>
            <a:pPr lvl="1">
              <a:lnSpc>
                <a:spcPct val="80000"/>
              </a:lnSpc>
            </a:pPr>
            <a:r>
              <a:rPr lang="en-NZ" sz="2400"/>
              <a:t>Analyse achievement information to identify the priority problem/opportunties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800"/>
          </a:p>
          <a:p>
            <a:pPr lvl="1">
              <a:lnSpc>
                <a:spcPct val="80000"/>
              </a:lnSpc>
            </a:pPr>
            <a:r>
              <a:rPr lang="en-NZ" sz="2400"/>
              <a:t>Alter your curriculum mix &amp; teaching practices based on analysis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NZ" sz="2400"/>
          </a:p>
          <a:p>
            <a:pPr lvl="1">
              <a:lnSpc>
                <a:spcPct val="80000"/>
              </a:lnSpc>
            </a:pPr>
            <a:r>
              <a:rPr lang="en-NZ" sz="2400"/>
              <a:t>Check for success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549275"/>
            <a:ext cx="8509000" cy="573088"/>
          </a:xfrm>
        </p:spPr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Analysing problems</a:t>
            </a:r>
            <a:r>
              <a:rPr lang="en-NZ"/>
              <a:t> </a:t>
            </a:r>
          </a:p>
        </p:txBody>
      </p:sp>
      <p:sp>
        <p:nvSpPr>
          <p:cNvPr id="757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3213" y="2133600"/>
            <a:ext cx="8540750" cy="3965575"/>
          </a:xfrm>
        </p:spPr>
        <p:txBody>
          <a:bodyPr/>
          <a:lstStyle/>
          <a:p>
            <a:r>
              <a:rPr lang="en-NZ" sz="2800"/>
              <a:t>Identification of a priority problem</a:t>
            </a:r>
          </a:p>
          <a:p>
            <a:pPr>
              <a:buFont typeface="Wingdings" pitchFamily="2" charset="2"/>
              <a:buNone/>
            </a:pPr>
            <a:endParaRPr lang="en-NZ" sz="2800"/>
          </a:p>
          <a:p>
            <a:r>
              <a:rPr lang="en-NZ" sz="2800"/>
              <a:t>A set of practices to solve the priority problem</a:t>
            </a:r>
          </a:p>
          <a:p>
            <a:pPr>
              <a:buFont typeface="Wingdings" pitchFamily="2" charset="2"/>
              <a:buNone/>
            </a:pPr>
            <a:endParaRPr lang="en-NZ" sz="2800"/>
          </a:p>
          <a:p>
            <a:r>
              <a:rPr lang="en-NZ" sz="2800"/>
              <a:t>Reasons for selecting those particular practices</a:t>
            </a:r>
          </a:p>
          <a:p>
            <a:pPr>
              <a:buFont typeface="Wingdings" pitchFamily="2" charset="2"/>
              <a:buNone/>
            </a:pPr>
            <a:endParaRPr lang="en-NZ" sz="2800"/>
          </a:p>
          <a:p>
            <a:r>
              <a:rPr lang="en-NZ" sz="2800"/>
              <a:t>Expected outcomes from those practices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3213" y="228600"/>
            <a:ext cx="8509000" cy="866775"/>
          </a:xfrm>
        </p:spPr>
        <p:txBody>
          <a:bodyPr/>
          <a:lstStyle/>
          <a:p>
            <a:r>
              <a:rPr lang="en-NZ" sz="3600"/>
              <a:t>A little about BA</a:t>
            </a:r>
          </a:p>
        </p:txBody>
      </p:sp>
      <p:sp>
        <p:nvSpPr>
          <p:cNvPr id="829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412875"/>
            <a:ext cx="8229600" cy="5040313"/>
          </a:xfrm>
        </p:spPr>
        <p:txBody>
          <a:bodyPr/>
          <a:lstStyle/>
          <a:p>
            <a:r>
              <a:rPr lang="en-NZ" sz="2800"/>
              <a:t>A westie JAFA with a slash of Italian and African</a:t>
            </a:r>
          </a:p>
          <a:p>
            <a:pPr>
              <a:buFont typeface="Wingdings" pitchFamily="2" charset="2"/>
              <a:buNone/>
            </a:pPr>
            <a:endParaRPr lang="en-NZ" sz="2800"/>
          </a:p>
          <a:p>
            <a:r>
              <a:rPr lang="en-NZ" sz="2800"/>
              <a:t>An ex-teacher and ex-principal</a:t>
            </a:r>
          </a:p>
          <a:p>
            <a:pPr>
              <a:buFont typeface="Wingdings" pitchFamily="2" charset="2"/>
              <a:buNone/>
            </a:pPr>
            <a:endParaRPr lang="en-NZ" sz="2800"/>
          </a:p>
          <a:p>
            <a:r>
              <a:rPr lang="en-NZ" sz="2800"/>
              <a:t>A heretic in the Ministry </a:t>
            </a:r>
          </a:p>
          <a:p>
            <a:pPr>
              <a:buFont typeface="Wingdings" pitchFamily="2" charset="2"/>
              <a:buNone/>
            </a:pPr>
            <a:endParaRPr lang="en-NZ" sz="2800"/>
          </a:p>
          <a:p>
            <a:r>
              <a:rPr lang="en-NZ" sz="2800"/>
              <a:t>A learnaholic</a:t>
            </a:r>
          </a:p>
          <a:p>
            <a:pPr>
              <a:buFont typeface="Wingdings" pitchFamily="2" charset="2"/>
              <a:buNone/>
            </a:pPr>
            <a:endParaRPr lang="en-NZ" sz="2800"/>
          </a:p>
          <a:p>
            <a:r>
              <a:rPr lang="en-NZ" sz="2800"/>
              <a:t>Always looking for AFD</a:t>
            </a:r>
          </a:p>
          <a:p>
            <a:endParaRPr lang="en-NZ" sz="2800"/>
          </a:p>
          <a:p>
            <a:pPr>
              <a:buFont typeface="Wingdings" pitchFamily="2" charset="2"/>
              <a:buNone/>
            </a:pPr>
            <a:endParaRPr lang="en-NZ" sz="2800"/>
          </a:p>
          <a:p>
            <a:endParaRPr lang="en-NZ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549275"/>
            <a:ext cx="8509000" cy="1325563"/>
          </a:xfrm>
        </p:spPr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Fourth thing to get it right</a:t>
            </a: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68313" y="2636838"/>
            <a:ext cx="8229600" cy="39576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sz="2800"/>
              <a:t>Use “Learning talk” to make sure your inquiry-based curriculum design is robust</a:t>
            </a:r>
          </a:p>
          <a:p>
            <a:pPr algn="ctr">
              <a:lnSpc>
                <a:spcPct val="90000"/>
              </a:lnSpc>
            </a:pPr>
            <a:r>
              <a:rPr lang="en-NZ" sz="2000">
                <a:solidFill>
                  <a:schemeClr val="bg2"/>
                </a:solidFill>
              </a:rPr>
              <a:t> </a:t>
            </a:r>
            <a:r>
              <a:rPr lang="en-NZ" sz="2800"/>
              <a:t> </a:t>
            </a:r>
          </a:p>
          <a:p>
            <a:pPr algn="ctr">
              <a:lnSpc>
                <a:spcPct val="90000"/>
              </a:lnSpc>
            </a:pPr>
            <a:r>
              <a:rPr lang="en-NZ" sz="2800"/>
              <a:t>Talk that helps change your practice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NZ" sz="28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NZ" sz="2000"/>
              <a:t>Much talk is over rated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n-NZ" sz="20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NZ" sz="2000"/>
              <a:t>	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NZ" sz="2800"/>
              <a:t>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Model of Learning Talk</a:t>
            </a:r>
            <a:r>
              <a:rPr lang="en-NZ"/>
              <a:t> </a:t>
            </a: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484313"/>
            <a:ext cx="8291512" cy="489743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200"/>
              <a:t>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			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					Learning talk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					   </a:t>
            </a:r>
            <a:r>
              <a:rPr lang="en-AU" sz="1800">
                <a:cs typeface="Tahoma" pitchFamily="34" charset="0"/>
              </a:rPr>
              <a:t>•  a</a:t>
            </a:r>
            <a:r>
              <a:rPr lang="en-AU" sz="1800"/>
              <a:t>nalytical talk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					   </a:t>
            </a:r>
            <a:r>
              <a:rPr lang="en-AU" sz="1800">
                <a:cs typeface="Tahoma" pitchFamily="34" charset="0"/>
              </a:rPr>
              <a:t>•  </a:t>
            </a:r>
            <a:r>
              <a:rPr lang="en-AU" sz="1800"/>
              <a:t>critical talk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					   </a:t>
            </a:r>
            <a:r>
              <a:rPr lang="en-AU" sz="1800">
                <a:cs typeface="Tahoma" pitchFamily="34" charset="0"/>
              </a:rPr>
              <a:t>•  </a:t>
            </a:r>
            <a:r>
              <a:rPr lang="en-AU" sz="1800"/>
              <a:t>challenging talk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			Teaching practices talk 			non-learning 							talk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		School talk			non-teaching practices 						talk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1800"/>
              <a:t>All talk			Non-school talk  </a:t>
            </a:r>
          </a:p>
          <a:p>
            <a:pPr>
              <a:lnSpc>
                <a:spcPct val="80000"/>
              </a:lnSpc>
            </a:pPr>
            <a:endParaRPr lang="en-NZ" sz="1800"/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 flipV="1">
            <a:off x="3348038" y="2636838"/>
            <a:ext cx="79057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5003800" y="3860800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 flipV="1">
            <a:off x="2268538" y="4005263"/>
            <a:ext cx="576262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2843213" y="4868863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 flipV="1">
            <a:off x="1331913" y="5084763"/>
            <a:ext cx="503237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1476375" y="5876925"/>
            <a:ext cx="1366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404813"/>
            <a:ext cx="8207375" cy="981075"/>
          </a:xfrm>
        </p:spPr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Analytical Talk</a:t>
            </a: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750" y="1484313"/>
            <a:ext cx="8147050" cy="46497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NZ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Definition:  	Checking things out - examines the impact on 		student achievement (teaching, management, 		governance)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NZ" sz="2400"/>
              <a:t>To do so participants have to: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 sz="2400"/>
          </a:p>
          <a:p>
            <a:pPr>
              <a:lnSpc>
                <a:spcPct val="90000"/>
              </a:lnSpc>
            </a:pPr>
            <a:r>
              <a:rPr lang="en-NZ" sz="2400"/>
              <a:t>examine data that counts, i.e. non-inflated student achievement information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 sz="2400"/>
          </a:p>
          <a:p>
            <a:pPr>
              <a:lnSpc>
                <a:spcPct val="90000"/>
              </a:lnSpc>
            </a:pPr>
            <a:r>
              <a:rPr lang="en-NZ" sz="2400"/>
              <a:t>link achievement information to their practices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 sz="2400"/>
          </a:p>
          <a:p>
            <a:pPr>
              <a:lnSpc>
                <a:spcPct val="90000"/>
              </a:lnSpc>
            </a:pPr>
            <a:r>
              <a:rPr lang="en-NZ" sz="2400"/>
              <a:t>seek support to make sense of the links </a:t>
            </a:r>
            <a:r>
              <a:rPr lang="en-NZ" sz="1600"/>
              <a:t>(Spillane, Reiser &amp; Reimer, 2002)</a:t>
            </a:r>
          </a:p>
          <a:p>
            <a:pPr>
              <a:lnSpc>
                <a:spcPct val="90000"/>
              </a:lnSpc>
            </a:pPr>
            <a:endParaRPr lang="en-NZ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7056438" cy="1223963"/>
          </a:xfrm>
        </p:spPr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Critical talk</a:t>
            </a:r>
            <a:r>
              <a:rPr lang="en-NZ"/>
              <a:t> </a:t>
            </a: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484313"/>
            <a:ext cx="8291512" cy="56165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NZ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Definition:  	Looking in the mirror - evaluates the impact on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NZ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student achievement (teaching, management, 		governance)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NZ" sz="2000"/>
              <a:t>To do so participants have to: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/>
          </a:p>
          <a:p>
            <a:pPr>
              <a:lnSpc>
                <a:spcPct val="80000"/>
              </a:lnSpc>
            </a:pPr>
            <a:r>
              <a:rPr lang="en-NZ" sz="2000"/>
              <a:t>evaluate honestly the impact of their own practices on student achievement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/>
          </a:p>
          <a:p>
            <a:pPr>
              <a:lnSpc>
                <a:spcPct val="80000"/>
              </a:lnSpc>
            </a:pPr>
            <a:r>
              <a:rPr lang="en-NZ" sz="2000"/>
              <a:t>check their causal reasoning with each other to see if there are any other explanations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/>
          </a:p>
          <a:p>
            <a:pPr>
              <a:lnSpc>
                <a:spcPct val="80000"/>
              </a:lnSpc>
            </a:pPr>
            <a:r>
              <a:rPr lang="en-NZ" sz="2000"/>
              <a:t>seek support to -</a:t>
            </a:r>
          </a:p>
          <a:p>
            <a:pPr lvl="1">
              <a:lnSpc>
                <a:spcPct val="80000"/>
              </a:lnSpc>
            </a:pPr>
            <a:r>
              <a:rPr lang="en-NZ" sz="2000"/>
              <a:t>check their explanations </a:t>
            </a:r>
          </a:p>
          <a:p>
            <a:pPr lvl="1">
              <a:lnSpc>
                <a:spcPct val="80000"/>
              </a:lnSpc>
            </a:pPr>
            <a:r>
              <a:rPr lang="en-NZ" sz="2000"/>
              <a:t>check if others have found the same issues and how they dealt with them </a:t>
            </a:r>
          </a:p>
          <a:p>
            <a:pPr>
              <a:lnSpc>
                <a:spcPct val="80000"/>
              </a:lnSpc>
            </a:pPr>
            <a:endParaRPr lang="en-NZ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Challenging Talk</a:t>
            </a:r>
            <a:r>
              <a:rPr lang="en-NZ"/>
              <a:t> </a:t>
            </a:r>
          </a:p>
        </p:txBody>
      </p:sp>
      <p:sp>
        <p:nvSpPr>
          <p:cNvPr id="4505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611188" y="1268413"/>
            <a:ext cx="8064500" cy="1655762"/>
          </a:xfrm>
          <a:ln/>
        </p:spPr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NZ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Definition:  	Doing it!  Challenges participants to retain 			effective practices and replace ineffective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NZ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practices (teaching, management, governance)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NZ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</a:t>
            </a:r>
          </a:p>
        </p:txBody>
      </p:sp>
      <p:sp>
        <p:nvSpPr>
          <p:cNvPr id="45060" name="Rectangle 4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8313" y="2636838"/>
            <a:ext cx="8497887" cy="36004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 sz="16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NZ" sz="2000"/>
              <a:t>To do so participants have to: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 sz="2000"/>
          </a:p>
          <a:p>
            <a:pPr>
              <a:lnSpc>
                <a:spcPct val="90000"/>
              </a:lnSpc>
            </a:pPr>
            <a:r>
              <a:rPr lang="en-NZ" sz="2000"/>
              <a:t>avoid fads, power and control issues, Smeagol-Gollum scenario</a:t>
            </a:r>
          </a:p>
          <a:p>
            <a:pPr>
              <a:lnSpc>
                <a:spcPct val="90000"/>
              </a:lnSpc>
            </a:pPr>
            <a:r>
              <a:rPr lang="en-NZ" sz="2000"/>
              <a:t>check on one another</a:t>
            </a:r>
          </a:p>
          <a:p>
            <a:pPr>
              <a:lnSpc>
                <a:spcPct val="90000"/>
              </a:lnSpc>
            </a:pPr>
            <a:r>
              <a:rPr lang="en-NZ" sz="2000"/>
              <a:t>seek support to: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NZ" sz="2000"/>
              <a:t>	  </a:t>
            </a:r>
          </a:p>
          <a:p>
            <a:pPr lvl="1">
              <a:lnSpc>
                <a:spcPct val="90000"/>
              </a:lnSpc>
            </a:pPr>
            <a:r>
              <a:rPr lang="en-NZ" sz="2000"/>
              <a:t>check problem analysis</a:t>
            </a:r>
          </a:p>
          <a:p>
            <a:pPr lvl="1">
              <a:lnSpc>
                <a:spcPct val="90000"/>
              </a:lnSpc>
            </a:pPr>
            <a:r>
              <a:rPr lang="en-NZ" sz="2000"/>
              <a:t>select the right practices to solve the problem </a:t>
            </a:r>
          </a:p>
          <a:p>
            <a:pPr lvl="1">
              <a:lnSpc>
                <a:spcPct val="90000"/>
              </a:lnSpc>
            </a:pPr>
            <a:r>
              <a:rPr lang="en-NZ" sz="2000"/>
              <a:t>acquire the necessary pedagogical knowledge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611188" y="5300663"/>
            <a:ext cx="8075612" cy="1223962"/>
          </a:xfrm>
        </p:spPr>
        <p:txBody>
          <a:bodyPr/>
          <a:lstStyle/>
          <a:p>
            <a:r>
              <a:rPr lang="en-US" sz="2000"/>
              <a:t>Average = stanine 4 (mean = 3.99, std dev = 1.88). </a:t>
            </a:r>
          </a:p>
          <a:p>
            <a:r>
              <a:rPr lang="en-US" sz="2000"/>
              <a:t>Tail at stanine one</a:t>
            </a:r>
          </a:p>
          <a:p>
            <a:r>
              <a:rPr lang="en-US" sz="2000"/>
              <a:t>About 40% at stanine 5 or higher</a:t>
            </a:r>
            <a:r>
              <a:rPr lang="en-US" sz="2400"/>
              <a:t> </a:t>
            </a:r>
            <a:endParaRPr lang="en-NZ" sz="2400"/>
          </a:p>
        </p:txBody>
      </p:sp>
      <p:pic>
        <p:nvPicPr>
          <p:cNvPr id="49155" name="Picture 3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35150" y="1557338"/>
            <a:ext cx="5745163" cy="3527425"/>
          </a:xfrm>
          <a:noFill/>
          <a:ln/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684213" y="333375"/>
            <a:ext cx="763270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Analytical talk at a community level</a:t>
            </a:r>
          </a:p>
          <a:p>
            <a:pPr algn="ctr"/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Reading comprehension 2004 data – Year 3</a:t>
            </a:r>
          </a:p>
          <a:p>
            <a:pPr algn="ctr"/>
            <a:r>
              <a:rPr lang="en-US" sz="16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(NEAT TEAM Mangere, 2004) </a:t>
            </a: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	</a:t>
            </a:r>
            <a:endParaRPr lang="en-NZ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686800" cy="922337"/>
          </a:xfrm>
        </p:spPr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Critique talk - at a community level</a:t>
            </a:r>
            <a:r>
              <a:rPr lang="en-NZ" sz="3200"/>
              <a:t> </a:t>
            </a:r>
            <a:r>
              <a:rPr lang="en-NZ" sz="4000"/>
              <a:t> </a:t>
            </a:r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323850" y="1557338"/>
            <a:ext cx="4244975" cy="4792662"/>
          </a:xfrm>
        </p:spPr>
        <p:txBody>
          <a:bodyPr/>
          <a:lstStyle/>
          <a:p>
            <a:pPr lvl="1">
              <a:lnSpc>
                <a:spcPct val="90000"/>
              </a:lnSpc>
              <a:buClr>
                <a:schemeClr val="hlink"/>
              </a:buClr>
              <a:buFont typeface="Tahoma" pitchFamily="34" charset="0"/>
              <a:buNone/>
            </a:pPr>
            <a:r>
              <a:rPr lang="en-NZ" sz="2000"/>
              <a:t>Senior managers realised: </a:t>
            </a:r>
          </a:p>
          <a:p>
            <a:pPr lvl="1">
              <a:lnSpc>
                <a:spcPct val="90000"/>
              </a:lnSpc>
              <a:buClr>
                <a:schemeClr val="hlink"/>
              </a:buClr>
              <a:buFont typeface="Tahoma" pitchFamily="34" charset="0"/>
              <a:buNone/>
            </a:pPr>
            <a:endParaRPr lang="en-NZ" sz="2000"/>
          </a:p>
          <a:p>
            <a:pPr lvl="1">
              <a:lnSpc>
                <a:spcPct val="90000"/>
              </a:lnSpc>
              <a:buClr>
                <a:schemeClr val="hlink"/>
              </a:buClr>
              <a:buFont typeface="Tahoma" pitchFamily="34" charset="0"/>
              <a:buChar char="•"/>
            </a:pPr>
            <a:r>
              <a:rPr lang="en-NZ" sz="2000"/>
              <a:t>they had a high tolerance towards the  use of non-evidence informed interventions that got minimal results</a:t>
            </a:r>
          </a:p>
          <a:p>
            <a:pPr lvl="1">
              <a:lnSpc>
                <a:spcPct val="90000"/>
              </a:lnSpc>
              <a:buClr>
                <a:schemeClr val="hlink"/>
              </a:buClr>
              <a:buFont typeface="Tahoma" pitchFamily="34" charset="0"/>
              <a:buChar char="•"/>
            </a:pPr>
            <a:endParaRPr lang="en-NZ" sz="2000"/>
          </a:p>
          <a:p>
            <a:pPr lvl="1">
              <a:lnSpc>
                <a:spcPct val="90000"/>
              </a:lnSpc>
              <a:buClr>
                <a:schemeClr val="hlink"/>
              </a:buClr>
              <a:buFont typeface="Tahoma" pitchFamily="34" charset="0"/>
              <a:buChar char="•"/>
            </a:pPr>
            <a:r>
              <a:rPr lang="en-NZ" sz="2000"/>
              <a:t>support services were too generalised - advisors and national literacy strategies focusing on developing teacher’s content knowledge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3800" y="1628775"/>
            <a:ext cx="3706813" cy="2463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303213" y="1676400"/>
            <a:ext cx="4270375" cy="44227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2000"/>
              <a:t>Senior teachers and principals</a:t>
            </a:r>
          </a:p>
          <a:p>
            <a:pPr>
              <a:buFont typeface="Wingdings" pitchFamily="2" charset="2"/>
              <a:buNone/>
            </a:pPr>
            <a:r>
              <a:rPr lang="en-NZ" sz="2000"/>
              <a:t>agreed they needed to:</a:t>
            </a:r>
          </a:p>
          <a:p>
            <a:pPr>
              <a:buFont typeface="Wingdings" pitchFamily="2" charset="2"/>
              <a:buNone/>
            </a:pPr>
            <a:endParaRPr lang="en-NZ" sz="2000"/>
          </a:p>
          <a:p>
            <a:r>
              <a:rPr lang="en-NZ" sz="2000"/>
              <a:t>learn how to analyse and use </a:t>
            </a:r>
          </a:p>
          <a:p>
            <a:pPr>
              <a:buFont typeface="Wingdings" pitchFamily="2" charset="2"/>
              <a:buNone/>
            </a:pPr>
            <a:r>
              <a:rPr lang="en-NZ" sz="2000"/>
              <a:t>    achievement 	information to </a:t>
            </a:r>
          </a:p>
          <a:p>
            <a:pPr>
              <a:buFont typeface="Wingdings" pitchFamily="2" charset="2"/>
              <a:buNone/>
            </a:pPr>
            <a:r>
              <a:rPr lang="en-NZ" sz="2000"/>
              <a:t>    support teachers; and</a:t>
            </a:r>
          </a:p>
          <a:p>
            <a:pPr>
              <a:buFont typeface="Wingdings" pitchFamily="2" charset="2"/>
              <a:buNone/>
            </a:pPr>
            <a:endParaRPr lang="en-NZ" sz="2000"/>
          </a:p>
          <a:p>
            <a:r>
              <a:rPr lang="en-NZ" sz="2000"/>
              <a:t>negotiate targeted support</a:t>
            </a:r>
          </a:p>
          <a:p>
            <a:pPr>
              <a:buFont typeface="Wingdings" pitchFamily="2" charset="2"/>
              <a:buNone/>
            </a:pPr>
            <a:r>
              <a:rPr lang="en-NZ" sz="2000"/>
              <a:t>	services</a:t>
            </a:r>
          </a:p>
        </p:txBody>
      </p:sp>
      <p:sp>
        <p:nvSpPr>
          <p:cNvPr id="53251" name="Rectangle 3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Challenging talk – at a community level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1557338"/>
            <a:ext cx="3695700" cy="27051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333375"/>
            <a:ext cx="8218487" cy="1117600"/>
          </a:xfrm>
        </p:spPr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Analytical talk – at a classroom level</a:t>
            </a:r>
            <a:r>
              <a:rPr lang="en-NZ">
                <a:solidFill>
                  <a:schemeClr val="bg2"/>
                </a:solidFill>
              </a:rPr>
              <a:t> </a:t>
            </a:r>
            <a:br>
              <a:rPr lang="en-NZ">
                <a:solidFill>
                  <a:schemeClr val="bg2"/>
                </a:solidFill>
              </a:rPr>
            </a:br>
            <a:r>
              <a:rPr lang="en-NZ" sz="1800">
                <a:solidFill>
                  <a:schemeClr val="bg2"/>
                </a:solidFill>
              </a:rPr>
              <a:t>(Timperley, 2003)</a:t>
            </a:r>
            <a:endParaRPr lang="en-NZ">
              <a:solidFill>
                <a:schemeClr val="bg2"/>
              </a:solidFill>
            </a:endParaRPr>
          </a:p>
        </p:txBody>
      </p:sp>
      <p:graphicFrame>
        <p:nvGraphicFramePr>
          <p:cNvPr id="55299" name="Object 3"/>
          <p:cNvGraphicFramePr>
            <a:graphicFrameLocks noChangeAspect="1"/>
          </p:cNvGraphicFramePr>
          <p:nvPr>
            <p:ph idx="1"/>
          </p:nvPr>
        </p:nvGraphicFramePr>
        <p:xfrm>
          <a:off x="1619250" y="1412875"/>
          <a:ext cx="5905500" cy="4098925"/>
        </p:xfrm>
        <a:graphic>
          <a:graphicData uri="http://schemas.openxmlformats.org/presentationml/2006/ole">
            <p:oleObj spid="_x0000_s55299" name="Chart" r:id="rId4" imgW="6972300" imgH="4838700" progId="Excel.Chart.8">
              <p:embed/>
            </p:oleObj>
          </a:graphicData>
        </a:graphic>
      </p:graphicFrame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411413" y="5445125"/>
            <a:ext cx="4176712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000">
                <a:latin typeface="Tahoma" pitchFamily="34" charset="0"/>
              </a:rPr>
              <a:t>3 class syndicate - </a:t>
            </a:r>
          </a:p>
          <a:p>
            <a:pPr>
              <a:spcBef>
                <a:spcPct val="50000"/>
              </a:spcBef>
            </a:pPr>
            <a:r>
              <a:rPr lang="en-NZ" sz="2000">
                <a:latin typeface="Tahoma" pitchFamily="34" charset="0"/>
              </a:rPr>
              <a:t>19 students below stanine 4</a:t>
            </a:r>
          </a:p>
          <a:p>
            <a:pPr>
              <a:spcBef>
                <a:spcPct val="50000"/>
              </a:spcBef>
            </a:pPr>
            <a:r>
              <a:rPr lang="en-NZ" sz="2000">
                <a:latin typeface="Tahoma" pitchFamily="34" charset="0"/>
              </a:rPr>
              <a:t>32 students above stanine 6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Critique talk - at a classroom level</a:t>
            </a:r>
            <a:r>
              <a:rPr lang="en-NZ" sz="3200"/>
              <a:t> </a:t>
            </a: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250825" y="1557338"/>
            <a:ext cx="4464050" cy="4605337"/>
          </a:xfrm>
        </p:spPr>
        <p:txBody>
          <a:bodyPr/>
          <a:lstStyle/>
          <a:p>
            <a:pPr marL="274638" indent="-274638">
              <a:lnSpc>
                <a:spcPct val="90000"/>
              </a:lnSpc>
              <a:buFont typeface="Wingdings" pitchFamily="2" charset="2"/>
              <a:buNone/>
              <a:tabLst>
                <a:tab pos="808038" algn="l"/>
              </a:tabLst>
            </a:pPr>
            <a:r>
              <a:rPr lang="en-NZ" sz="2400"/>
              <a:t>Teachers realised:</a:t>
            </a:r>
            <a:r>
              <a:rPr lang="en-NZ" sz="2000"/>
              <a:t> </a:t>
            </a:r>
          </a:p>
          <a:p>
            <a:pPr marL="274638" indent="-274638">
              <a:lnSpc>
                <a:spcPct val="90000"/>
              </a:lnSpc>
              <a:buFont typeface="Wingdings" pitchFamily="2" charset="2"/>
              <a:buNone/>
              <a:tabLst>
                <a:tab pos="808038" algn="l"/>
              </a:tabLst>
            </a:pPr>
            <a:endParaRPr lang="en-NZ" sz="2000"/>
          </a:p>
          <a:p>
            <a:pPr marL="274638" indent="-274638">
              <a:lnSpc>
                <a:spcPct val="90000"/>
              </a:lnSpc>
              <a:tabLst>
                <a:tab pos="808038" algn="l"/>
              </a:tabLst>
            </a:pPr>
            <a:r>
              <a:rPr lang="en-NZ" sz="2000"/>
              <a:t>they had been teaching without checking for evidence of effectiveness</a:t>
            </a:r>
            <a:r>
              <a:rPr lang="en-NZ" sz="2400"/>
              <a:t> </a:t>
            </a:r>
          </a:p>
          <a:p>
            <a:pPr marL="715963" lvl="1" indent="-179388">
              <a:lnSpc>
                <a:spcPct val="90000"/>
              </a:lnSpc>
              <a:buFontTx/>
              <a:buNone/>
              <a:tabLst>
                <a:tab pos="808038" algn="l"/>
              </a:tabLst>
            </a:pPr>
            <a:endParaRPr lang="en-NZ" sz="2000"/>
          </a:p>
          <a:p>
            <a:pPr marL="274638" indent="-274638">
              <a:lnSpc>
                <a:spcPct val="90000"/>
              </a:lnSpc>
              <a:tabLst>
                <a:tab pos="808038" algn="l"/>
              </a:tabLst>
            </a:pPr>
            <a:r>
              <a:rPr lang="en-NZ" sz="2000"/>
              <a:t>they lacked problem analysis skills and  specific knowledge</a:t>
            </a:r>
          </a:p>
          <a:p>
            <a:pPr marL="274638" indent="-274638">
              <a:lnSpc>
                <a:spcPct val="90000"/>
              </a:lnSpc>
              <a:buFont typeface="Wingdings" pitchFamily="2" charset="2"/>
              <a:buNone/>
              <a:tabLst>
                <a:tab pos="808038" algn="l"/>
              </a:tabLst>
            </a:pPr>
            <a:endParaRPr lang="en-NZ" sz="2000"/>
          </a:p>
          <a:p>
            <a:pPr marL="715963" lvl="1" indent="-179388">
              <a:lnSpc>
                <a:spcPct val="90000"/>
              </a:lnSpc>
              <a:tabLst>
                <a:tab pos="808038" algn="l"/>
              </a:tabLst>
            </a:pPr>
            <a:r>
              <a:rPr lang="en-NZ" sz="2000"/>
              <a:t>teachers missing critical teaching points in reading comprehension</a:t>
            </a:r>
          </a:p>
          <a:p>
            <a:pPr marL="274638" indent="-274638">
              <a:lnSpc>
                <a:spcPct val="90000"/>
              </a:lnSpc>
              <a:buFont typeface="Wingdings" pitchFamily="2" charset="2"/>
              <a:buNone/>
              <a:tabLst>
                <a:tab pos="808038" algn="l"/>
              </a:tabLst>
            </a:pPr>
            <a:endParaRPr lang="en-NZ" sz="2000"/>
          </a:p>
          <a:p>
            <a:pPr marL="274638" indent="-274638">
              <a:lnSpc>
                <a:spcPct val="90000"/>
              </a:lnSpc>
              <a:buFont typeface="Wingdings" pitchFamily="2" charset="2"/>
              <a:buNone/>
              <a:tabLst>
                <a:tab pos="808038" algn="l"/>
              </a:tabLst>
            </a:pPr>
            <a:endParaRPr lang="en-NZ" sz="2000"/>
          </a:p>
        </p:txBody>
      </p:sp>
      <p:graphicFrame>
        <p:nvGraphicFramePr>
          <p:cNvPr id="5734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716463" y="1773238"/>
          <a:ext cx="3995737" cy="2773362"/>
        </p:xfrm>
        <a:graphic>
          <a:graphicData uri="http://schemas.openxmlformats.org/presentationml/2006/ole">
            <p:oleObj spid="_x0000_s57348" name="Chart" r:id="rId4" imgW="6972300" imgH="483870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 </a:t>
            </a:r>
            <a:r>
              <a:rPr lang="en-NZ">
                <a:solidFill>
                  <a:schemeClr val="bg2"/>
                </a:solidFill>
              </a:rPr>
              <a:t>What is a curriculum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NZ" sz="2400"/>
          </a:p>
          <a:p>
            <a:r>
              <a:rPr lang="en-NZ"/>
              <a:t>A statement of official policy relating to teaching and learning in English-medium New Zealand schools </a:t>
            </a:r>
            <a:r>
              <a:rPr lang="en-NZ" sz="2400"/>
              <a:t>(NZ government, 2007)</a:t>
            </a:r>
          </a:p>
          <a:p>
            <a:pPr>
              <a:buFont typeface="Wingdings" pitchFamily="2" charset="2"/>
              <a:buNone/>
            </a:pPr>
            <a:endParaRPr lang="en-NZ" sz="2400"/>
          </a:p>
          <a:p>
            <a:r>
              <a:rPr lang="en-NZ"/>
              <a:t>A set of discrete objectives and standards/levels </a:t>
            </a:r>
            <a:r>
              <a:rPr lang="en-NZ" sz="2400"/>
              <a:t>(Bob Slavin,2008)</a:t>
            </a:r>
          </a:p>
          <a:p>
            <a:pPr>
              <a:buFont typeface="Wingdings" pitchFamily="2" charset="2"/>
              <a:buNone/>
            </a:pPr>
            <a:endParaRPr lang="en-NZ" sz="2400"/>
          </a:p>
          <a:p>
            <a:endParaRPr lang="en-NZ" sz="2400"/>
          </a:p>
          <a:p>
            <a:pPr>
              <a:buFont typeface="Wingdings" pitchFamily="2" charset="2"/>
              <a:buNone/>
            </a:pPr>
            <a:endParaRPr lang="en-NZ"/>
          </a:p>
          <a:p>
            <a:endParaRPr lang="en-NZ"/>
          </a:p>
          <a:p>
            <a:pPr>
              <a:buFont typeface="Wingdings" pitchFamily="2" charset="2"/>
              <a:buNone/>
            </a:pPr>
            <a:endParaRPr lang="en-NZ" sz="2000"/>
          </a:p>
          <a:p>
            <a:pPr>
              <a:buFont typeface="Wingdings" pitchFamily="2" charset="2"/>
              <a:buNone/>
            </a:pPr>
            <a:endParaRPr lang="en-NZ"/>
          </a:p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Challenge talk – at the classroom level</a:t>
            </a:r>
          </a:p>
        </p:txBody>
      </p:sp>
      <p:sp>
        <p:nvSpPr>
          <p:cNvPr id="593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773238"/>
            <a:ext cx="4392613" cy="4114800"/>
          </a:xfrm>
        </p:spPr>
        <p:txBody>
          <a:bodyPr/>
          <a:lstStyle/>
          <a:p>
            <a:r>
              <a:rPr lang="en-NZ" sz="2000"/>
              <a:t>Agreed to check each other’s</a:t>
            </a:r>
          </a:p>
          <a:p>
            <a:endParaRPr lang="en-NZ" sz="2000"/>
          </a:p>
          <a:p>
            <a:pPr lvl="1">
              <a:buFont typeface="Tahoma" pitchFamily="34" charset="0"/>
              <a:buChar char=""/>
            </a:pPr>
            <a:r>
              <a:rPr lang="en-NZ" sz="2000"/>
              <a:t>understandings of the problem </a:t>
            </a:r>
          </a:p>
          <a:p>
            <a:pPr lvl="1">
              <a:buFont typeface="Tahoma" pitchFamily="34" charset="0"/>
              <a:buNone/>
            </a:pPr>
            <a:r>
              <a:rPr lang="en-NZ" sz="2000"/>
              <a:t>	and the best solution</a:t>
            </a:r>
          </a:p>
          <a:p>
            <a:pPr lvl="1">
              <a:buFont typeface="Tahoma" pitchFamily="34" charset="0"/>
              <a:buNone/>
            </a:pPr>
            <a:endParaRPr lang="en-NZ" sz="2000"/>
          </a:p>
          <a:p>
            <a:pPr lvl="1">
              <a:buFont typeface="Tahoma" pitchFamily="34" charset="0"/>
              <a:buChar char=""/>
            </a:pPr>
            <a:r>
              <a:rPr lang="en-NZ" sz="2000"/>
              <a:t>pedagogical content </a:t>
            </a:r>
          </a:p>
          <a:p>
            <a:pPr lvl="1">
              <a:buFont typeface="Tahoma" pitchFamily="34" charset="0"/>
              <a:buNone/>
            </a:pPr>
            <a:r>
              <a:rPr lang="en-NZ" sz="2000"/>
              <a:t>	knowledge relevant to the achievement problems </a:t>
            </a:r>
          </a:p>
          <a:p>
            <a:pPr lvl="1">
              <a:buFont typeface="Tahoma" pitchFamily="34" charset="0"/>
              <a:buNone/>
            </a:pPr>
            <a:endParaRPr lang="en-NZ" sz="2000"/>
          </a:p>
          <a:p>
            <a:pPr lvl="1">
              <a:buFont typeface="Tahoma" pitchFamily="34" charset="0"/>
              <a:buChar char=""/>
            </a:pPr>
            <a:r>
              <a:rPr lang="en-NZ" sz="2000"/>
              <a:t>achievement results regularly </a:t>
            </a:r>
          </a:p>
          <a:p>
            <a:pPr>
              <a:buFont typeface="Wingdings" pitchFamily="2" charset="2"/>
              <a:buNone/>
            </a:pPr>
            <a:endParaRPr lang="en-NZ" sz="2000"/>
          </a:p>
        </p:txBody>
      </p:sp>
      <p:graphicFrame>
        <p:nvGraphicFramePr>
          <p:cNvPr id="59396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4859338" y="1557338"/>
          <a:ext cx="3959225" cy="2747962"/>
        </p:xfrm>
        <a:graphic>
          <a:graphicData uri="http://schemas.openxmlformats.org/presentationml/2006/ole">
            <p:oleObj spid="_x0000_s59396" name="Chart" r:id="rId4" imgW="6972300" imgH="483870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333375"/>
            <a:ext cx="8509000" cy="1325563"/>
          </a:xfrm>
        </p:spPr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A barrier to learning talk</a:t>
            </a:r>
            <a:endParaRPr lang="en-NZ"/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557338"/>
            <a:ext cx="8540750" cy="3024187"/>
          </a:xfrm>
        </p:spPr>
        <p:txBody>
          <a:bodyPr/>
          <a:lstStyle/>
          <a:p>
            <a:r>
              <a:rPr lang="en-NZ" sz="2800"/>
              <a:t>Traditional school culture</a:t>
            </a:r>
          </a:p>
          <a:p>
            <a:pPr>
              <a:buFont typeface="Wingdings" pitchFamily="2" charset="2"/>
              <a:buNone/>
            </a:pPr>
            <a:endParaRPr lang="en-NZ" sz="2800"/>
          </a:p>
          <a:p>
            <a:pPr lvl="1">
              <a:buClr>
                <a:schemeClr val="hlink"/>
              </a:buClr>
              <a:buFont typeface="Tahoma" pitchFamily="34" charset="0"/>
              <a:buChar char="•"/>
            </a:pPr>
            <a:r>
              <a:rPr lang="en-NZ"/>
              <a:t>polite acceptance of diversity regardless of effectiveness</a:t>
            </a:r>
            <a:r>
              <a:rPr lang="en-NZ" sz="2000"/>
              <a:t> (Ball &amp; Cohen, 1999)</a:t>
            </a:r>
          </a:p>
          <a:p>
            <a:pPr lvl="1">
              <a:buFontTx/>
              <a:buNone/>
            </a:pPr>
            <a:endParaRPr lang="en-NZ" sz="2000"/>
          </a:p>
          <a:p>
            <a:pPr lvl="1">
              <a:buClr>
                <a:schemeClr val="hlink"/>
              </a:buClr>
              <a:buFont typeface="Tahoma" pitchFamily="34" charset="0"/>
              <a:buChar char="•"/>
            </a:pPr>
            <a:r>
              <a:rPr lang="en-NZ"/>
              <a:t>talk about issues peripheral to teaching and learning</a:t>
            </a:r>
            <a:r>
              <a:rPr lang="en-NZ" sz="2000"/>
              <a:t> (Timperley, Robinson &amp; Bullard, 1999)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404813"/>
            <a:ext cx="8509000" cy="1325562"/>
          </a:xfrm>
        </p:spPr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Fifth thing to get it right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3213" y="2276475"/>
            <a:ext cx="8540750" cy="4105275"/>
          </a:xfrm>
        </p:spPr>
        <p:txBody>
          <a:bodyPr/>
          <a:lstStyle/>
          <a:p>
            <a:pPr lvl="1" algn="ctr">
              <a:buFontTx/>
              <a:buNone/>
            </a:pPr>
            <a:r>
              <a:rPr lang="en-NZ" sz="3600"/>
              <a:t>Seek support from centres of expertise to solve complex problems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549275"/>
            <a:ext cx="8509000" cy="1325563"/>
          </a:xfrm>
        </p:spPr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Centres of expertise can form in different places</a:t>
            </a:r>
            <a:r>
              <a:rPr lang="en-NZ" sz="4000"/>
              <a:t> </a:t>
            </a:r>
          </a:p>
        </p:txBody>
      </p:sp>
      <p:sp>
        <p:nvSpPr>
          <p:cNvPr id="65539" name="Oval 3"/>
          <p:cNvSpPr>
            <a:spLocks noChangeArrowheads="1"/>
          </p:cNvSpPr>
          <p:nvPr/>
        </p:nvSpPr>
        <p:spPr bwMode="auto">
          <a:xfrm>
            <a:off x="2771775" y="2470150"/>
            <a:ext cx="3671888" cy="3406775"/>
          </a:xfrm>
          <a:prstGeom prst="ellipse">
            <a:avLst/>
          </a:prstGeom>
          <a:solidFill>
            <a:srgbClr val="00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65540" name="Oval 4"/>
          <p:cNvSpPr>
            <a:spLocks noChangeArrowheads="1"/>
          </p:cNvSpPr>
          <p:nvPr/>
        </p:nvSpPr>
        <p:spPr bwMode="auto">
          <a:xfrm>
            <a:off x="3205163" y="2924175"/>
            <a:ext cx="2824162" cy="2940050"/>
          </a:xfrm>
          <a:prstGeom prst="ellipse">
            <a:avLst/>
          </a:prstGeom>
          <a:gradFill rotWithShape="1">
            <a:gsLst>
              <a:gs pos="0">
                <a:srgbClr val="00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 sz="1200">
              <a:solidFill>
                <a:srgbClr val="000000"/>
              </a:solidFill>
              <a:latin typeface="Tahoma" pitchFamily="34" charset="0"/>
            </a:endParaRPr>
          </a:p>
          <a:p>
            <a:endParaRPr lang="en-NZ" sz="1200">
              <a:solidFill>
                <a:srgbClr val="000000"/>
              </a:solidFill>
              <a:latin typeface="Tahoma" pitchFamily="34" charset="0"/>
            </a:endParaRPr>
          </a:p>
          <a:p>
            <a:endParaRPr lang="en-NZ" sz="1200">
              <a:solidFill>
                <a:srgbClr val="000000"/>
              </a:solidFill>
              <a:latin typeface="Tahoma" pitchFamily="34" charset="0"/>
            </a:endParaRPr>
          </a:p>
          <a:p>
            <a:endParaRPr lang="en-NZ" sz="1200">
              <a:solidFill>
                <a:srgbClr val="000000"/>
              </a:solidFill>
              <a:latin typeface="Tahoma" pitchFamily="34" charset="0"/>
            </a:endParaRPr>
          </a:p>
          <a:p>
            <a:pPr algn="ctr"/>
            <a:endParaRPr lang="en-NZ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3635375" y="1916113"/>
            <a:ext cx="2084388" cy="5095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Vertical learning dimension</a:t>
            </a:r>
            <a:endParaRPr lang="en-NZ" sz="14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5542" name="Oval 6"/>
          <p:cNvSpPr>
            <a:spLocks noChangeArrowheads="1"/>
          </p:cNvSpPr>
          <p:nvPr/>
        </p:nvSpPr>
        <p:spPr bwMode="auto">
          <a:xfrm>
            <a:off x="3492500" y="3644900"/>
            <a:ext cx="2117725" cy="2024063"/>
          </a:xfrm>
          <a:prstGeom prst="ellipse">
            <a:avLst/>
          </a:prstGeom>
          <a:solidFill>
            <a:srgbClr val="66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n-NZ" sz="1200">
                <a:solidFill>
                  <a:srgbClr val="000000"/>
                </a:solidFill>
                <a:latin typeface="Tahoma" pitchFamily="34" charset="0"/>
              </a:rPr>
              <a:t> </a:t>
            </a:r>
            <a:endParaRPr lang="en-NZ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4008438" y="3394075"/>
            <a:ext cx="1271587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5544" name="Oval 8"/>
          <p:cNvSpPr>
            <a:spLocks noChangeArrowheads="1"/>
          </p:cNvSpPr>
          <p:nvPr/>
        </p:nvSpPr>
        <p:spPr bwMode="auto">
          <a:xfrm>
            <a:off x="3779838" y="4075113"/>
            <a:ext cx="1552575" cy="1460500"/>
          </a:xfrm>
          <a:prstGeom prst="ellipse">
            <a:avLst/>
          </a:prstGeom>
          <a:gradFill rotWithShape="1">
            <a:gsLst>
              <a:gs pos="0">
                <a:srgbClr val="CCFFFF"/>
              </a:gs>
              <a:gs pos="100000">
                <a:srgbClr val="66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NZ" sz="1200">
              <a:solidFill>
                <a:srgbClr val="000000"/>
              </a:solidFill>
              <a:latin typeface="Tahoma" pitchFamily="34" charset="0"/>
            </a:endParaRPr>
          </a:p>
          <a:p>
            <a:pPr algn="ctr"/>
            <a:endParaRPr lang="en-NZ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3902075" y="4662488"/>
            <a:ext cx="127000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Classroom</a:t>
            </a:r>
            <a:endParaRPr lang="en-NZ" sz="1400" b="1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3805238" y="2514600"/>
            <a:ext cx="1606550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National policy</a:t>
            </a:r>
            <a:endParaRPr lang="en-NZ" sz="1400" b="1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4067175" y="3716338"/>
            <a:ext cx="8921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School</a:t>
            </a:r>
            <a:endParaRPr lang="en-NZ" sz="1400" b="1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5548" name="Line 12"/>
          <p:cNvSpPr>
            <a:spLocks noChangeShapeType="1"/>
          </p:cNvSpPr>
          <p:nvPr/>
        </p:nvSpPr>
        <p:spPr bwMode="auto">
          <a:xfrm>
            <a:off x="3195638" y="5100638"/>
            <a:ext cx="2754312" cy="0"/>
          </a:xfrm>
          <a:prstGeom prst="line">
            <a:avLst/>
          </a:prstGeom>
          <a:noFill/>
          <a:ln w="57150">
            <a:solidFill>
              <a:srgbClr val="006666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NZ"/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3619500" y="5246688"/>
            <a:ext cx="1958975" cy="5492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Horizontal learning dimension</a:t>
            </a:r>
          </a:p>
          <a:p>
            <a:pPr algn="ctr"/>
            <a:endParaRPr lang="en-NZ" sz="1400" i="1">
              <a:latin typeface="Tahoma" pitchFamily="34" charset="0"/>
            </a:endParaRPr>
          </a:p>
        </p:txBody>
      </p:sp>
      <p:sp>
        <p:nvSpPr>
          <p:cNvPr id="65550" name="Line 14"/>
          <p:cNvSpPr>
            <a:spLocks noChangeShapeType="1"/>
          </p:cNvSpPr>
          <p:nvPr/>
        </p:nvSpPr>
        <p:spPr bwMode="auto">
          <a:xfrm>
            <a:off x="4572000" y="2779713"/>
            <a:ext cx="0" cy="1873250"/>
          </a:xfrm>
          <a:prstGeom prst="line">
            <a:avLst/>
          </a:prstGeom>
          <a:noFill/>
          <a:ln w="57150">
            <a:solidFill>
              <a:srgbClr val="006666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3563938" y="3068638"/>
            <a:ext cx="2232025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School improvement initiative </a:t>
            </a:r>
          </a:p>
          <a:p>
            <a:pPr algn="ctr"/>
            <a:endParaRPr lang="en-NZ" sz="1400" b="1" i="1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Oval 2"/>
          <p:cNvSpPr>
            <a:spLocks noChangeArrowheads="1"/>
          </p:cNvSpPr>
          <p:nvPr/>
        </p:nvSpPr>
        <p:spPr bwMode="auto">
          <a:xfrm>
            <a:off x="1835150" y="1341438"/>
            <a:ext cx="5327650" cy="5327650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7587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1908175" y="549275"/>
            <a:ext cx="5510213" cy="522288"/>
          </a:xfrm>
        </p:spPr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The English model</a:t>
            </a:r>
            <a:r>
              <a:rPr lang="en-NZ" sz="2800"/>
              <a:t> </a:t>
            </a: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323850" y="292100"/>
            <a:ext cx="83629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7589" name="Oval 5"/>
          <p:cNvSpPr>
            <a:spLocks noChangeArrowheads="1"/>
          </p:cNvSpPr>
          <p:nvPr/>
        </p:nvSpPr>
        <p:spPr bwMode="auto">
          <a:xfrm>
            <a:off x="2268538" y="2133600"/>
            <a:ext cx="4462462" cy="4402138"/>
          </a:xfrm>
          <a:prstGeom prst="ellipse">
            <a:avLst/>
          </a:prstGeom>
          <a:gradFill rotWithShape="1">
            <a:gsLst>
              <a:gs pos="0">
                <a:srgbClr val="0066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7590" name="Oval 6"/>
          <p:cNvSpPr>
            <a:spLocks noChangeArrowheads="1"/>
          </p:cNvSpPr>
          <p:nvPr/>
        </p:nvSpPr>
        <p:spPr bwMode="auto">
          <a:xfrm>
            <a:off x="2843213" y="3068638"/>
            <a:ext cx="3390900" cy="3416300"/>
          </a:xfrm>
          <a:prstGeom prst="ellipse">
            <a:avLst/>
          </a:prstGeom>
          <a:gradFill rotWithShape="1">
            <a:gsLst>
              <a:gs pos="0">
                <a:srgbClr val="00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7591" name="Oval 7"/>
          <p:cNvSpPr>
            <a:spLocks noChangeArrowheads="1"/>
          </p:cNvSpPr>
          <p:nvPr/>
        </p:nvSpPr>
        <p:spPr bwMode="auto">
          <a:xfrm>
            <a:off x="3492500" y="4076700"/>
            <a:ext cx="2301875" cy="2284413"/>
          </a:xfrm>
          <a:prstGeom prst="ellipse">
            <a:avLst/>
          </a:prstGeom>
          <a:gradFill rotWithShape="1">
            <a:gsLst>
              <a:gs pos="0">
                <a:srgbClr val="66CCFF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NZ" sz="1200">
              <a:solidFill>
                <a:srgbClr val="000000"/>
              </a:solidFill>
              <a:latin typeface="Tahoma" pitchFamily="34" charset="0"/>
            </a:endParaRPr>
          </a:p>
          <a:p>
            <a:pPr algn="ctr"/>
            <a:endParaRPr lang="en-NZ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7592" name="Oval 8"/>
          <p:cNvSpPr>
            <a:spLocks noChangeArrowheads="1"/>
          </p:cNvSpPr>
          <p:nvPr/>
        </p:nvSpPr>
        <p:spPr bwMode="auto">
          <a:xfrm>
            <a:off x="3779838" y="4941888"/>
            <a:ext cx="1655762" cy="1300162"/>
          </a:xfrm>
          <a:prstGeom prst="ellipse">
            <a:avLst/>
          </a:prstGeom>
          <a:gradFill rotWithShape="1">
            <a:gsLst>
              <a:gs pos="0">
                <a:srgbClr val="CCFFFF"/>
              </a:gs>
              <a:gs pos="100000">
                <a:srgbClr val="CCEC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NZ" sz="1200">
              <a:solidFill>
                <a:srgbClr val="000000"/>
              </a:solidFill>
              <a:latin typeface="Tahoma" pitchFamily="34" charset="0"/>
            </a:endParaRPr>
          </a:p>
          <a:p>
            <a:pPr algn="ctr"/>
            <a:endParaRPr lang="en-NZ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7593" name="AutoShape 9"/>
          <p:cNvSpPr>
            <a:spLocks noChangeArrowheads="1"/>
          </p:cNvSpPr>
          <p:nvPr/>
        </p:nvSpPr>
        <p:spPr bwMode="auto">
          <a:xfrm>
            <a:off x="4159250" y="1989138"/>
            <a:ext cx="863600" cy="3143250"/>
          </a:xfrm>
          <a:prstGeom prst="downArrow">
            <a:avLst>
              <a:gd name="adj1" fmla="val 40472"/>
              <a:gd name="adj2" fmla="val 61926"/>
            </a:avLst>
          </a:prstGeom>
          <a:solidFill>
            <a:srgbClr val="009999"/>
          </a:solidFill>
          <a:ln w="9525">
            <a:solidFill>
              <a:srgbClr val="006666"/>
            </a:solidFill>
            <a:miter lim="800000"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4140200" y="4292600"/>
            <a:ext cx="8572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School</a:t>
            </a:r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3924300" y="5157788"/>
            <a:ext cx="118268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Classroom</a:t>
            </a:r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4067175" y="3141663"/>
            <a:ext cx="89217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L.E.A’s</a:t>
            </a:r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3563938" y="1557338"/>
            <a:ext cx="201612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National policy mandates</a:t>
            </a:r>
          </a:p>
        </p:txBody>
      </p:sp>
      <p:sp>
        <p:nvSpPr>
          <p:cNvPr id="67598" name="Arc 14"/>
          <p:cNvSpPr>
            <a:spLocks/>
          </p:cNvSpPr>
          <p:nvPr/>
        </p:nvSpPr>
        <p:spPr bwMode="auto">
          <a:xfrm rot="1417911">
            <a:off x="4946650" y="1908175"/>
            <a:ext cx="165100" cy="609600"/>
          </a:xfrm>
          <a:custGeom>
            <a:avLst/>
            <a:gdLst>
              <a:gd name="G0" fmla="+- 14049 0 0"/>
              <a:gd name="G1" fmla="+- 21600 0 0"/>
              <a:gd name="G2" fmla="+- 21600 0 0"/>
              <a:gd name="T0" fmla="*/ 0 w 35649"/>
              <a:gd name="T1" fmla="*/ 5193 h 40570"/>
              <a:gd name="T2" fmla="*/ 24379 w 35649"/>
              <a:gd name="T3" fmla="*/ 40570 h 40570"/>
              <a:gd name="T4" fmla="*/ 14049 w 35649"/>
              <a:gd name="T5" fmla="*/ 21600 h 40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649" h="40570" fill="none" extrusionOk="0">
                <a:moveTo>
                  <a:pt x="0" y="5193"/>
                </a:moveTo>
                <a:cubicBezTo>
                  <a:pt x="3913" y="1841"/>
                  <a:pt x="8896" y="-1"/>
                  <a:pt x="14049" y="0"/>
                </a:cubicBezTo>
                <a:cubicBezTo>
                  <a:pt x="25978" y="0"/>
                  <a:pt x="35649" y="9670"/>
                  <a:pt x="35649" y="21600"/>
                </a:cubicBezTo>
                <a:cubicBezTo>
                  <a:pt x="35649" y="29509"/>
                  <a:pt x="31325" y="36787"/>
                  <a:pt x="24378" y="40569"/>
                </a:cubicBezTo>
              </a:path>
              <a:path w="35649" h="40570" stroke="0" extrusionOk="0">
                <a:moveTo>
                  <a:pt x="0" y="5193"/>
                </a:moveTo>
                <a:cubicBezTo>
                  <a:pt x="3913" y="1841"/>
                  <a:pt x="8896" y="-1"/>
                  <a:pt x="14049" y="0"/>
                </a:cubicBezTo>
                <a:cubicBezTo>
                  <a:pt x="25978" y="0"/>
                  <a:pt x="35649" y="9670"/>
                  <a:pt x="35649" y="21600"/>
                </a:cubicBezTo>
                <a:cubicBezTo>
                  <a:pt x="35649" y="29509"/>
                  <a:pt x="31325" y="36787"/>
                  <a:pt x="24378" y="40569"/>
                </a:cubicBezTo>
                <a:lnTo>
                  <a:pt x="14049" y="21600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67599" name="Arc 15"/>
          <p:cNvSpPr>
            <a:spLocks/>
          </p:cNvSpPr>
          <p:nvPr/>
        </p:nvSpPr>
        <p:spPr bwMode="auto">
          <a:xfrm rot="1417911">
            <a:off x="4673600" y="2570163"/>
            <a:ext cx="323850" cy="674687"/>
          </a:xfrm>
          <a:custGeom>
            <a:avLst/>
            <a:gdLst>
              <a:gd name="G0" fmla="+- 6054 0 0"/>
              <a:gd name="G1" fmla="+- 21600 0 0"/>
              <a:gd name="G2" fmla="+- 21600 0 0"/>
              <a:gd name="T0" fmla="*/ 0 w 27654"/>
              <a:gd name="T1" fmla="*/ 866 h 39922"/>
              <a:gd name="T2" fmla="*/ 17493 w 27654"/>
              <a:gd name="T3" fmla="*/ 39922 h 39922"/>
              <a:gd name="T4" fmla="*/ 6054 w 27654"/>
              <a:gd name="T5" fmla="*/ 21600 h 39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654" h="39922" fill="none" extrusionOk="0">
                <a:moveTo>
                  <a:pt x="-1" y="865"/>
                </a:moveTo>
                <a:cubicBezTo>
                  <a:pt x="1966" y="291"/>
                  <a:pt x="4005" y="-1"/>
                  <a:pt x="6054" y="0"/>
                </a:cubicBezTo>
                <a:cubicBezTo>
                  <a:pt x="17983" y="0"/>
                  <a:pt x="27654" y="9670"/>
                  <a:pt x="27654" y="21600"/>
                </a:cubicBezTo>
                <a:cubicBezTo>
                  <a:pt x="27654" y="29051"/>
                  <a:pt x="23813" y="35976"/>
                  <a:pt x="17493" y="39922"/>
                </a:cubicBezTo>
              </a:path>
              <a:path w="27654" h="39922" stroke="0" extrusionOk="0">
                <a:moveTo>
                  <a:pt x="-1" y="865"/>
                </a:moveTo>
                <a:cubicBezTo>
                  <a:pt x="1966" y="291"/>
                  <a:pt x="4005" y="-1"/>
                  <a:pt x="6054" y="0"/>
                </a:cubicBezTo>
                <a:cubicBezTo>
                  <a:pt x="17983" y="0"/>
                  <a:pt x="27654" y="9670"/>
                  <a:pt x="27654" y="21600"/>
                </a:cubicBezTo>
                <a:cubicBezTo>
                  <a:pt x="27654" y="29051"/>
                  <a:pt x="23813" y="35976"/>
                  <a:pt x="17493" y="39922"/>
                </a:cubicBezTo>
                <a:lnTo>
                  <a:pt x="6054" y="21600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67600" name="Arc 16"/>
          <p:cNvSpPr>
            <a:spLocks/>
          </p:cNvSpPr>
          <p:nvPr/>
        </p:nvSpPr>
        <p:spPr bwMode="auto">
          <a:xfrm rot="1417911">
            <a:off x="4575175" y="3286125"/>
            <a:ext cx="515938" cy="1082675"/>
          </a:xfrm>
          <a:custGeom>
            <a:avLst/>
            <a:gdLst>
              <a:gd name="G0" fmla="+- 11198 0 0"/>
              <a:gd name="G1" fmla="+- 21600 0 0"/>
              <a:gd name="G2" fmla="+- 21600 0 0"/>
              <a:gd name="T0" fmla="*/ 0 w 32798"/>
              <a:gd name="T1" fmla="*/ 3129 h 38214"/>
              <a:gd name="T2" fmla="*/ 25001 w 32798"/>
              <a:gd name="T3" fmla="*/ 38214 h 38214"/>
              <a:gd name="T4" fmla="*/ 11198 w 32798"/>
              <a:gd name="T5" fmla="*/ 21600 h 38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798" h="38214" fill="none" extrusionOk="0">
                <a:moveTo>
                  <a:pt x="0" y="3129"/>
                </a:moveTo>
                <a:cubicBezTo>
                  <a:pt x="3376" y="1082"/>
                  <a:pt x="7249" y="-1"/>
                  <a:pt x="11198" y="0"/>
                </a:cubicBezTo>
                <a:cubicBezTo>
                  <a:pt x="23127" y="0"/>
                  <a:pt x="32798" y="9670"/>
                  <a:pt x="32798" y="21600"/>
                </a:cubicBezTo>
                <a:cubicBezTo>
                  <a:pt x="32798" y="28021"/>
                  <a:pt x="29940" y="34110"/>
                  <a:pt x="25001" y="38214"/>
                </a:cubicBezTo>
              </a:path>
              <a:path w="32798" h="38214" stroke="0" extrusionOk="0">
                <a:moveTo>
                  <a:pt x="0" y="3129"/>
                </a:moveTo>
                <a:cubicBezTo>
                  <a:pt x="3376" y="1082"/>
                  <a:pt x="7249" y="-1"/>
                  <a:pt x="11198" y="0"/>
                </a:cubicBezTo>
                <a:cubicBezTo>
                  <a:pt x="23127" y="0"/>
                  <a:pt x="32798" y="9670"/>
                  <a:pt x="32798" y="21600"/>
                </a:cubicBezTo>
                <a:cubicBezTo>
                  <a:pt x="32798" y="28021"/>
                  <a:pt x="29940" y="34110"/>
                  <a:pt x="25001" y="38214"/>
                </a:cubicBezTo>
                <a:lnTo>
                  <a:pt x="11198" y="21600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67601" name="Arc 17"/>
          <p:cNvSpPr>
            <a:spLocks/>
          </p:cNvSpPr>
          <p:nvPr/>
        </p:nvSpPr>
        <p:spPr bwMode="auto">
          <a:xfrm rot="753404">
            <a:off x="4724400" y="4422775"/>
            <a:ext cx="646113" cy="725488"/>
          </a:xfrm>
          <a:custGeom>
            <a:avLst/>
            <a:gdLst>
              <a:gd name="G0" fmla="+- 13432 0 0"/>
              <a:gd name="G1" fmla="+- 21600 0 0"/>
              <a:gd name="G2" fmla="+- 21600 0 0"/>
              <a:gd name="T0" fmla="*/ 0 w 35032"/>
              <a:gd name="T1" fmla="*/ 4684 h 42667"/>
              <a:gd name="T2" fmla="*/ 18201 w 35032"/>
              <a:gd name="T3" fmla="*/ 42667 h 42667"/>
              <a:gd name="T4" fmla="*/ 13432 w 35032"/>
              <a:gd name="T5" fmla="*/ 21600 h 42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032" h="42667" fill="none" extrusionOk="0">
                <a:moveTo>
                  <a:pt x="0" y="4684"/>
                </a:moveTo>
                <a:cubicBezTo>
                  <a:pt x="3820" y="1650"/>
                  <a:pt x="8554" y="-1"/>
                  <a:pt x="13432" y="0"/>
                </a:cubicBezTo>
                <a:cubicBezTo>
                  <a:pt x="25361" y="0"/>
                  <a:pt x="35032" y="9670"/>
                  <a:pt x="35032" y="21600"/>
                </a:cubicBezTo>
                <a:cubicBezTo>
                  <a:pt x="35032" y="31691"/>
                  <a:pt x="28043" y="40438"/>
                  <a:pt x="18200" y="42666"/>
                </a:cubicBezTo>
              </a:path>
              <a:path w="35032" h="42667" stroke="0" extrusionOk="0">
                <a:moveTo>
                  <a:pt x="0" y="4684"/>
                </a:moveTo>
                <a:cubicBezTo>
                  <a:pt x="3820" y="1650"/>
                  <a:pt x="8554" y="-1"/>
                  <a:pt x="13432" y="0"/>
                </a:cubicBezTo>
                <a:cubicBezTo>
                  <a:pt x="25361" y="0"/>
                  <a:pt x="35032" y="9670"/>
                  <a:pt x="35032" y="21600"/>
                </a:cubicBezTo>
                <a:cubicBezTo>
                  <a:pt x="35032" y="31691"/>
                  <a:pt x="28043" y="40438"/>
                  <a:pt x="18200" y="42666"/>
                </a:cubicBezTo>
                <a:lnTo>
                  <a:pt x="13432" y="21600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67602" name="Arc 18"/>
          <p:cNvSpPr>
            <a:spLocks/>
          </p:cNvSpPr>
          <p:nvPr/>
        </p:nvSpPr>
        <p:spPr bwMode="auto">
          <a:xfrm rot="753404">
            <a:off x="4732338" y="1763713"/>
            <a:ext cx="1554162" cy="3775075"/>
          </a:xfrm>
          <a:custGeom>
            <a:avLst/>
            <a:gdLst>
              <a:gd name="G0" fmla="+- 4204 0 0"/>
              <a:gd name="G1" fmla="+- 21600 0 0"/>
              <a:gd name="G2" fmla="+- 21600 0 0"/>
              <a:gd name="T0" fmla="*/ 0 w 25804"/>
              <a:gd name="T1" fmla="*/ 413 h 42315"/>
              <a:gd name="T2" fmla="*/ 10324 w 25804"/>
              <a:gd name="T3" fmla="*/ 42315 h 42315"/>
              <a:gd name="T4" fmla="*/ 4204 w 25804"/>
              <a:gd name="T5" fmla="*/ 21600 h 42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804" h="42315" fill="none" extrusionOk="0">
                <a:moveTo>
                  <a:pt x="0" y="413"/>
                </a:moveTo>
                <a:cubicBezTo>
                  <a:pt x="1384" y="138"/>
                  <a:pt x="2792" y="-1"/>
                  <a:pt x="4204" y="0"/>
                </a:cubicBezTo>
                <a:cubicBezTo>
                  <a:pt x="16133" y="0"/>
                  <a:pt x="25804" y="9670"/>
                  <a:pt x="25804" y="21600"/>
                </a:cubicBezTo>
                <a:cubicBezTo>
                  <a:pt x="25804" y="31172"/>
                  <a:pt x="19503" y="39602"/>
                  <a:pt x="10323" y="42314"/>
                </a:cubicBezTo>
              </a:path>
              <a:path w="25804" h="42315" stroke="0" extrusionOk="0">
                <a:moveTo>
                  <a:pt x="0" y="413"/>
                </a:moveTo>
                <a:cubicBezTo>
                  <a:pt x="1384" y="138"/>
                  <a:pt x="2792" y="-1"/>
                  <a:pt x="4204" y="0"/>
                </a:cubicBezTo>
                <a:cubicBezTo>
                  <a:pt x="16133" y="0"/>
                  <a:pt x="25804" y="9670"/>
                  <a:pt x="25804" y="21600"/>
                </a:cubicBezTo>
                <a:cubicBezTo>
                  <a:pt x="25804" y="31172"/>
                  <a:pt x="19503" y="39602"/>
                  <a:pt x="10323" y="42314"/>
                </a:cubicBezTo>
                <a:lnTo>
                  <a:pt x="4204" y="21600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67603" name="Arc 19"/>
          <p:cNvSpPr>
            <a:spLocks/>
          </p:cNvSpPr>
          <p:nvPr/>
        </p:nvSpPr>
        <p:spPr bwMode="auto">
          <a:xfrm flipV="1">
            <a:off x="4787900" y="4076700"/>
            <a:ext cx="1366838" cy="360363"/>
          </a:xfrm>
          <a:custGeom>
            <a:avLst/>
            <a:gdLst>
              <a:gd name="G0" fmla="+- 0 0 0"/>
              <a:gd name="G1" fmla="+- 21591 0 0"/>
              <a:gd name="G2" fmla="+- 21600 0 0"/>
              <a:gd name="T0" fmla="*/ 612 w 21600"/>
              <a:gd name="T1" fmla="*/ 0 h 21591"/>
              <a:gd name="T2" fmla="*/ 21600 w 21600"/>
              <a:gd name="T3" fmla="*/ 21591 h 21591"/>
              <a:gd name="T4" fmla="*/ 0 w 21600"/>
              <a:gd name="T5" fmla="*/ 21591 h 21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1" fill="none" extrusionOk="0">
                <a:moveTo>
                  <a:pt x="612" y="-1"/>
                </a:moveTo>
                <a:cubicBezTo>
                  <a:pt x="12298" y="330"/>
                  <a:pt x="21600" y="9899"/>
                  <a:pt x="21600" y="21591"/>
                </a:cubicBezTo>
              </a:path>
              <a:path w="21600" h="21591" stroke="0" extrusionOk="0">
                <a:moveTo>
                  <a:pt x="612" y="-1"/>
                </a:moveTo>
                <a:cubicBezTo>
                  <a:pt x="12298" y="330"/>
                  <a:pt x="21600" y="9899"/>
                  <a:pt x="21600" y="21591"/>
                </a:cubicBezTo>
                <a:lnTo>
                  <a:pt x="0" y="21591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67604" name="Arc 20"/>
          <p:cNvSpPr>
            <a:spLocks/>
          </p:cNvSpPr>
          <p:nvPr/>
        </p:nvSpPr>
        <p:spPr bwMode="auto">
          <a:xfrm flipV="1">
            <a:off x="4783138" y="2924175"/>
            <a:ext cx="1477962" cy="360363"/>
          </a:xfrm>
          <a:custGeom>
            <a:avLst/>
            <a:gdLst>
              <a:gd name="G0" fmla="+- 5362 0 0"/>
              <a:gd name="G1" fmla="+- 21600 0 0"/>
              <a:gd name="G2" fmla="+- 21600 0 0"/>
              <a:gd name="T0" fmla="*/ 0 w 26962"/>
              <a:gd name="T1" fmla="*/ 676 h 21600"/>
              <a:gd name="T2" fmla="*/ 26962 w 26962"/>
              <a:gd name="T3" fmla="*/ 21600 h 21600"/>
              <a:gd name="T4" fmla="*/ 5362 w 2696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962" h="21600" fill="none" extrusionOk="0">
                <a:moveTo>
                  <a:pt x="0" y="676"/>
                </a:moveTo>
                <a:cubicBezTo>
                  <a:pt x="1751" y="227"/>
                  <a:pt x="3553" y="-1"/>
                  <a:pt x="5362" y="0"/>
                </a:cubicBezTo>
                <a:cubicBezTo>
                  <a:pt x="17291" y="0"/>
                  <a:pt x="26962" y="9670"/>
                  <a:pt x="26962" y="21600"/>
                </a:cubicBezTo>
              </a:path>
              <a:path w="26962" h="21600" stroke="0" extrusionOk="0">
                <a:moveTo>
                  <a:pt x="0" y="676"/>
                </a:moveTo>
                <a:cubicBezTo>
                  <a:pt x="1751" y="227"/>
                  <a:pt x="3553" y="-1"/>
                  <a:pt x="5362" y="0"/>
                </a:cubicBezTo>
                <a:cubicBezTo>
                  <a:pt x="17291" y="0"/>
                  <a:pt x="26962" y="9670"/>
                  <a:pt x="26962" y="21600"/>
                </a:cubicBezTo>
                <a:lnTo>
                  <a:pt x="5362" y="21600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67605" name="Arc 21"/>
          <p:cNvSpPr>
            <a:spLocks/>
          </p:cNvSpPr>
          <p:nvPr/>
        </p:nvSpPr>
        <p:spPr bwMode="auto">
          <a:xfrm flipV="1">
            <a:off x="4787900" y="2205038"/>
            <a:ext cx="1341438" cy="287337"/>
          </a:xfrm>
          <a:custGeom>
            <a:avLst/>
            <a:gdLst>
              <a:gd name="G0" fmla="+- 7665 0 0"/>
              <a:gd name="G1" fmla="+- 21600 0 0"/>
              <a:gd name="G2" fmla="+- 21600 0 0"/>
              <a:gd name="T0" fmla="*/ 0 w 28411"/>
              <a:gd name="T1" fmla="*/ 1406 h 21600"/>
              <a:gd name="T2" fmla="*/ 28411 w 28411"/>
              <a:gd name="T3" fmla="*/ 15587 h 21600"/>
              <a:gd name="T4" fmla="*/ 7665 w 28411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411" h="21600" fill="none" extrusionOk="0">
                <a:moveTo>
                  <a:pt x="-1" y="1405"/>
                </a:moveTo>
                <a:cubicBezTo>
                  <a:pt x="2448" y="476"/>
                  <a:pt x="5045" y="-1"/>
                  <a:pt x="7665" y="0"/>
                </a:cubicBezTo>
                <a:cubicBezTo>
                  <a:pt x="17278" y="0"/>
                  <a:pt x="25734" y="6353"/>
                  <a:pt x="28411" y="15586"/>
                </a:cubicBezTo>
              </a:path>
              <a:path w="28411" h="21600" stroke="0" extrusionOk="0">
                <a:moveTo>
                  <a:pt x="-1" y="1405"/>
                </a:moveTo>
                <a:cubicBezTo>
                  <a:pt x="2448" y="476"/>
                  <a:pt x="5045" y="-1"/>
                  <a:pt x="7665" y="0"/>
                </a:cubicBezTo>
                <a:cubicBezTo>
                  <a:pt x="17278" y="0"/>
                  <a:pt x="25734" y="6353"/>
                  <a:pt x="28411" y="15586"/>
                </a:cubicBezTo>
                <a:lnTo>
                  <a:pt x="7665" y="21600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67606" name="AutoShape 22"/>
          <p:cNvSpPr>
            <a:spLocks noChangeArrowheads="1"/>
          </p:cNvSpPr>
          <p:nvPr/>
        </p:nvSpPr>
        <p:spPr bwMode="auto">
          <a:xfrm>
            <a:off x="4014788" y="5781675"/>
            <a:ext cx="1214437" cy="485775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67607" name="Line 23"/>
          <p:cNvSpPr>
            <a:spLocks noChangeShapeType="1"/>
          </p:cNvSpPr>
          <p:nvPr/>
        </p:nvSpPr>
        <p:spPr bwMode="auto">
          <a:xfrm>
            <a:off x="3492500" y="6021388"/>
            <a:ext cx="2447925" cy="0"/>
          </a:xfrm>
          <a:prstGeom prst="line">
            <a:avLst/>
          </a:prstGeom>
          <a:noFill/>
          <a:ln w="57150">
            <a:solidFill>
              <a:srgbClr val="006666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NZ"/>
          </a:p>
        </p:txBody>
      </p:sp>
      <p:sp>
        <p:nvSpPr>
          <p:cNvPr id="67608" name="Text Box 24"/>
          <p:cNvSpPr txBox="1">
            <a:spLocks noChangeArrowheads="1"/>
          </p:cNvSpPr>
          <p:nvPr/>
        </p:nvSpPr>
        <p:spPr bwMode="auto">
          <a:xfrm>
            <a:off x="5651500" y="3284538"/>
            <a:ext cx="1655763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International research team</a:t>
            </a:r>
            <a:r>
              <a:rPr lang="en-NZ" sz="1200" b="1">
                <a:latin typeface="Tahoma" pitchFamily="34" charset="0"/>
              </a:rPr>
              <a:t> </a:t>
            </a:r>
          </a:p>
        </p:txBody>
      </p:sp>
      <p:sp>
        <p:nvSpPr>
          <p:cNvPr id="67609" name="Text Box 25"/>
          <p:cNvSpPr txBox="1">
            <a:spLocks noChangeArrowheads="1"/>
          </p:cNvSpPr>
          <p:nvPr/>
        </p:nvSpPr>
        <p:spPr bwMode="auto">
          <a:xfrm>
            <a:off x="3563938" y="2276475"/>
            <a:ext cx="1871662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National centres of expertise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3" grpId="0" animBg="1"/>
      <p:bldP spid="67598" grpId="0" animBg="1"/>
      <p:bldP spid="67599" grpId="0" animBg="1"/>
      <p:bldP spid="67600" grpId="0" animBg="1"/>
      <p:bldP spid="67601" grpId="0" animBg="1"/>
      <p:bldP spid="67602" grpId="0" animBg="1"/>
      <p:bldP spid="67603" grpId="0" animBg="1"/>
      <p:bldP spid="67604" grpId="0" animBg="1"/>
      <p:bldP spid="67605" grpId="0" animBg="1"/>
      <p:bldP spid="67606" grpId="0" animBg="1"/>
      <p:bldP spid="67607" grpId="0" animBg="1"/>
      <p:bldP spid="6760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Oval 2"/>
          <p:cNvSpPr>
            <a:spLocks noChangeArrowheads="1"/>
          </p:cNvSpPr>
          <p:nvPr/>
        </p:nvSpPr>
        <p:spPr bwMode="auto">
          <a:xfrm>
            <a:off x="2124075" y="1484313"/>
            <a:ext cx="5019675" cy="5111750"/>
          </a:xfrm>
          <a:prstGeom prst="ellipse">
            <a:avLst/>
          </a:prstGeom>
          <a:gradFill rotWithShape="1">
            <a:gsLst>
              <a:gs pos="0">
                <a:srgbClr val="66FFFF"/>
              </a:gs>
              <a:gs pos="100000">
                <a:srgbClr val="00CCFF"/>
              </a:gs>
            </a:gsLst>
            <a:lin ang="5400000" scaled="1"/>
          </a:gra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69635" name="Oval 3"/>
          <p:cNvSpPr>
            <a:spLocks noChangeArrowheads="1"/>
          </p:cNvSpPr>
          <p:nvPr/>
        </p:nvSpPr>
        <p:spPr bwMode="auto">
          <a:xfrm>
            <a:off x="4787900" y="2133600"/>
            <a:ext cx="1687513" cy="3135313"/>
          </a:xfrm>
          <a:prstGeom prst="ellipse">
            <a:avLst/>
          </a:prstGeom>
          <a:gradFill rotWithShape="1">
            <a:gsLst>
              <a:gs pos="0">
                <a:srgbClr val="00CCFF"/>
              </a:gs>
              <a:gs pos="100000">
                <a:srgbClr val="66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3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229600" cy="1384300"/>
          </a:xfrm>
        </p:spPr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The United States model</a:t>
            </a:r>
          </a:p>
        </p:txBody>
      </p:sp>
      <p:sp>
        <p:nvSpPr>
          <p:cNvPr id="69637" name="Oval 5"/>
          <p:cNvSpPr>
            <a:spLocks noChangeArrowheads="1"/>
          </p:cNvSpPr>
          <p:nvPr/>
        </p:nvSpPr>
        <p:spPr bwMode="auto">
          <a:xfrm>
            <a:off x="5003800" y="3573463"/>
            <a:ext cx="1281113" cy="1624012"/>
          </a:xfrm>
          <a:prstGeom prst="ellipse">
            <a:avLst/>
          </a:prstGeom>
          <a:solidFill>
            <a:srgbClr val="66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3851275" y="1268413"/>
            <a:ext cx="16097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National policy</a:t>
            </a:r>
            <a:endParaRPr lang="en-NZ" sz="14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39" name="Oval 7"/>
          <p:cNvSpPr>
            <a:spLocks noChangeArrowheads="1"/>
          </p:cNvSpPr>
          <p:nvPr/>
        </p:nvSpPr>
        <p:spPr bwMode="auto">
          <a:xfrm>
            <a:off x="2774950" y="2273300"/>
            <a:ext cx="1831975" cy="3135313"/>
          </a:xfrm>
          <a:prstGeom prst="ellipse">
            <a:avLst/>
          </a:prstGeom>
          <a:gradFill rotWithShape="1">
            <a:gsLst>
              <a:gs pos="0">
                <a:srgbClr val="00CCFF"/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40" name="AutoShape 8"/>
          <p:cNvSpPr>
            <a:spLocks noChangeArrowheads="1"/>
          </p:cNvSpPr>
          <p:nvPr/>
        </p:nvSpPr>
        <p:spPr bwMode="auto">
          <a:xfrm>
            <a:off x="3203575" y="1557338"/>
            <a:ext cx="2754313" cy="576262"/>
          </a:xfrm>
          <a:prstGeom prst="downArrow">
            <a:avLst>
              <a:gd name="adj1" fmla="val 25204"/>
              <a:gd name="adj2" fmla="val 60139"/>
            </a:avLst>
          </a:prstGeom>
          <a:solidFill>
            <a:srgbClr val="006666"/>
          </a:solidFill>
          <a:ln w="9525" algn="ctr">
            <a:solidFill>
              <a:srgbClr val="006666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69641" name="Line 9"/>
          <p:cNvSpPr>
            <a:spLocks noChangeShapeType="1"/>
          </p:cNvSpPr>
          <p:nvPr/>
        </p:nvSpPr>
        <p:spPr bwMode="auto">
          <a:xfrm flipH="1" flipV="1">
            <a:off x="3779838" y="5373688"/>
            <a:ext cx="576262" cy="360362"/>
          </a:xfrm>
          <a:prstGeom prst="line">
            <a:avLst/>
          </a:prstGeom>
          <a:noFill/>
          <a:ln w="38100">
            <a:solidFill>
              <a:srgbClr val="006666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NZ"/>
          </a:p>
        </p:txBody>
      </p:sp>
      <p:sp>
        <p:nvSpPr>
          <p:cNvPr id="69642" name="Oval 10"/>
          <p:cNvSpPr>
            <a:spLocks noChangeArrowheads="1"/>
          </p:cNvSpPr>
          <p:nvPr/>
        </p:nvSpPr>
        <p:spPr bwMode="auto">
          <a:xfrm>
            <a:off x="2921000" y="2874963"/>
            <a:ext cx="1533525" cy="2365375"/>
          </a:xfrm>
          <a:prstGeom prst="ellipse">
            <a:avLst/>
          </a:prstGeom>
          <a:solidFill>
            <a:srgbClr val="66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43" name="Oval 11"/>
          <p:cNvSpPr>
            <a:spLocks noChangeArrowheads="1"/>
          </p:cNvSpPr>
          <p:nvPr/>
        </p:nvSpPr>
        <p:spPr bwMode="auto">
          <a:xfrm>
            <a:off x="3067050" y="3597275"/>
            <a:ext cx="1279525" cy="1624013"/>
          </a:xfrm>
          <a:prstGeom prst="ellipse">
            <a:avLst/>
          </a:prstGeom>
          <a:gradFill rotWithShape="1">
            <a:gsLst>
              <a:gs pos="0">
                <a:srgbClr val="66FF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44" name="Oval 12"/>
          <p:cNvSpPr>
            <a:spLocks noChangeArrowheads="1"/>
          </p:cNvSpPr>
          <p:nvPr/>
        </p:nvSpPr>
        <p:spPr bwMode="auto">
          <a:xfrm>
            <a:off x="3213100" y="4198938"/>
            <a:ext cx="833438" cy="871537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NZ" sz="1200">
              <a:solidFill>
                <a:srgbClr val="000000"/>
              </a:solidFill>
              <a:latin typeface="Tahoma" pitchFamily="34" charset="0"/>
            </a:endParaRPr>
          </a:p>
          <a:p>
            <a:pPr algn="ctr"/>
            <a:endParaRPr lang="en-NZ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45" name="Line 13"/>
          <p:cNvSpPr>
            <a:spLocks noChangeShapeType="1"/>
          </p:cNvSpPr>
          <p:nvPr/>
        </p:nvSpPr>
        <p:spPr bwMode="auto">
          <a:xfrm>
            <a:off x="3276600" y="4941888"/>
            <a:ext cx="855663" cy="6350"/>
          </a:xfrm>
          <a:prstGeom prst="line">
            <a:avLst/>
          </a:prstGeom>
          <a:noFill/>
          <a:ln w="57150">
            <a:solidFill>
              <a:srgbClr val="006666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69646" name="Arc 14"/>
          <p:cNvSpPr>
            <a:spLocks/>
          </p:cNvSpPr>
          <p:nvPr/>
        </p:nvSpPr>
        <p:spPr bwMode="auto">
          <a:xfrm rot="553151">
            <a:off x="3635375" y="3357563"/>
            <a:ext cx="576263" cy="646112"/>
          </a:xfrm>
          <a:custGeom>
            <a:avLst/>
            <a:gdLst>
              <a:gd name="G0" fmla="+- 3325 0 0"/>
              <a:gd name="G1" fmla="+- 21600 0 0"/>
              <a:gd name="G2" fmla="+- 21600 0 0"/>
              <a:gd name="T0" fmla="*/ 0 w 24925"/>
              <a:gd name="T1" fmla="*/ 257 h 42315"/>
              <a:gd name="T2" fmla="*/ 9445 w 24925"/>
              <a:gd name="T3" fmla="*/ 42315 h 42315"/>
              <a:gd name="T4" fmla="*/ 3325 w 24925"/>
              <a:gd name="T5" fmla="*/ 21600 h 42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25" h="42315" fill="none" extrusionOk="0">
                <a:moveTo>
                  <a:pt x="0" y="257"/>
                </a:moveTo>
                <a:cubicBezTo>
                  <a:pt x="1100" y="86"/>
                  <a:pt x="2211" y="-1"/>
                  <a:pt x="3325" y="0"/>
                </a:cubicBezTo>
                <a:cubicBezTo>
                  <a:pt x="15254" y="0"/>
                  <a:pt x="24925" y="9670"/>
                  <a:pt x="24925" y="21600"/>
                </a:cubicBezTo>
                <a:cubicBezTo>
                  <a:pt x="24925" y="31172"/>
                  <a:pt x="18624" y="39602"/>
                  <a:pt x="9444" y="42314"/>
                </a:cubicBezTo>
              </a:path>
              <a:path w="24925" h="42315" stroke="0" extrusionOk="0">
                <a:moveTo>
                  <a:pt x="0" y="257"/>
                </a:moveTo>
                <a:cubicBezTo>
                  <a:pt x="1100" y="86"/>
                  <a:pt x="2211" y="-1"/>
                  <a:pt x="3325" y="0"/>
                </a:cubicBezTo>
                <a:cubicBezTo>
                  <a:pt x="15254" y="0"/>
                  <a:pt x="24925" y="9670"/>
                  <a:pt x="24925" y="21600"/>
                </a:cubicBezTo>
                <a:cubicBezTo>
                  <a:pt x="24925" y="31172"/>
                  <a:pt x="18624" y="39602"/>
                  <a:pt x="9444" y="42314"/>
                </a:cubicBezTo>
                <a:lnTo>
                  <a:pt x="3325" y="21600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 type="triangle" w="med" len="med"/>
            <a:tailEnd/>
          </a:ln>
          <a:effectLst/>
        </p:spPr>
        <p:txBody>
          <a:bodyPr anchor="ctr"/>
          <a:lstStyle/>
          <a:p>
            <a:endParaRPr lang="en-NZ"/>
          </a:p>
        </p:txBody>
      </p:sp>
      <p:sp>
        <p:nvSpPr>
          <p:cNvPr id="69647" name="Arc 15"/>
          <p:cNvSpPr>
            <a:spLocks/>
          </p:cNvSpPr>
          <p:nvPr/>
        </p:nvSpPr>
        <p:spPr bwMode="auto">
          <a:xfrm rot="8939548" flipH="1">
            <a:off x="3767138" y="3970338"/>
            <a:ext cx="400050" cy="568325"/>
          </a:xfrm>
          <a:custGeom>
            <a:avLst/>
            <a:gdLst>
              <a:gd name="G0" fmla="+- 0 0 0"/>
              <a:gd name="G1" fmla="+- 20969 0 0"/>
              <a:gd name="G2" fmla="+- 21600 0 0"/>
              <a:gd name="T0" fmla="*/ 5184 w 21600"/>
              <a:gd name="T1" fmla="*/ 0 h 41684"/>
              <a:gd name="T2" fmla="*/ 6120 w 21600"/>
              <a:gd name="T3" fmla="*/ 41684 h 41684"/>
              <a:gd name="T4" fmla="*/ 0 w 21600"/>
              <a:gd name="T5" fmla="*/ 20969 h 41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1684" fill="none" extrusionOk="0">
                <a:moveTo>
                  <a:pt x="5183" y="0"/>
                </a:moveTo>
                <a:cubicBezTo>
                  <a:pt x="14826" y="2384"/>
                  <a:pt x="21600" y="11036"/>
                  <a:pt x="21600" y="20969"/>
                </a:cubicBezTo>
                <a:cubicBezTo>
                  <a:pt x="21600" y="30541"/>
                  <a:pt x="15299" y="38971"/>
                  <a:pt x="6119" y="41683"/>
                </a:cubicBezTo>
              </a:path>
              <a:path w="21600" h="41684" stroke="0" extrusionOk="0">
                <a:moveTo>
                  <a:pt x="5183" y="0"/>
                </a:moveTo>
                <a:cubicBezTo>
                  <a:pt x="14826" y="2384"/>
                  <a:pt x="21600" y="11036"/>
                  <a:pt x="21600" y="20969"/>
                </a:cubicBezTo>
                <a:cubicBezTo>
                  <a:pt x="21600" y="30541"/>
                  <a:pt x="15299" y="38971"/>
                  <a:pt x="6119" y="41683"/>
                </a:cubicBezTo>
                <a:lnTo>
                  <a:pt x="0" y="20969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NZ"/>
          </a:p>
        </p:txBody>
      </p:sp>
      <p:sp>
        <p:nvSpPr>
          <p:cNvPr id="69648" name="Arc 16"/>
          <p:cNvSpPr>
            <a:spLocks/>
          </p:cNvSpPr>
          <p:nvPr/>
        </p:nvSpPr>
        <p:spPr bwMode="auto">
          <a:xfrm rot="11431894" flipH="1">
            <a:off x="3708400" y="2708275"/>
            <a:ext cx="436563" cy="641350"/>
          </a:xfrm>
          <a:custGeom>
            <a:avLst/>
            <a:gdLst>
              <a:gd name="G0" fmla="+- 0 0 0"/>
              <a:gd name="G1" fmla="+- 21329 0 0"/>
              <a:gd name="G2" fmla="+- 21600 0 0"/>
              <a:gd name="T0" fmla="*/ 3409 w 21600"/>
              <a:gd name="T1" fmla="*/ 0 h 42044"/>
              <a:gd name="T2" fmla="*/ 6120 w 21600"/>
              <a:gd name="T3" fmla="*/ 42044 h 42044"/>
              <a:gd name="T4" fmla="*/ 0 w 21600"/>
              <a:gd name="T5" fmla="*/ 21329 h 42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2044" fill="none" extrusionOk="0">
                <a:moveTo>
                  <a:pt x="3409" y="-1"/>
                </a:moveTo>
                <a:cubicBezTo>
                  <a:pt x="13889" y="1674"/>
                  <a:pt x="21600" y="10715"/>
                  <a:pt x="21600" y="21329"/>
                </a:cubicBezTo>
                <a:cubicBezTo>
                  <a:pt x="21600" y="30901"/>
                  <a:pt x="15299" y="39331"/>
                  <a:pt x="6119" y="42043"/>
                </a:cubicBezTo>
              </a:path>
              <a:path w="21600" h="42044" stroke="0" extrusionOk="0">
                <a:moveTo>
                  <a:pt x="3409" y="-1"/>
                </a:moveTo>
                <a:cubicBezTo>
                  <a:pt x="13889" y="1674"/>
                  <a:pt x="21600" y="10715"/>
                  <a:pt x="21600" y="21329"/>
                </a:cubicBezTo>
                <a:cubicBezTo>
                  <a:pt x="21600" y="30901"/>
                  <a:pt x="15299" y="39331"/>
                  <a:pt x="6119" y="42043"/>
                </a:cubicBezTo>
                <a:lnTo>
                  <a:pt x="0" y="21329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NZ"/>
          </a:p>
        </p:txBody>
      </p:sp>
      <p:sp>
        <p:nvSpPr>
          <p:cNvPr id="69649" name="AutoShape 17"/>
          <p:cNvSpPr>
            <a:spLocks noChangeArrowheads="1"/>
          </p:cNvSpPr>
          <p:nvPr/>
        </p:nvSpPr>
        <p:spPr bwMode="auto">
          <a:xfrm>
            <a:off x="3492500" y="2636838"/>
            <a:ext cx="293688" cy="1651000"/>
          </a:xfrm>
          <a:prstGeom prst="downArrow">
            <a:avLst>
              <a:gd name="adj1" fmla="val 50000"/>
              <a:gd name="adj2" fmla="val 140540"/>
            </a:avLst>
          </a:prstGeom>
          <a:solidFill>
            <a:srgbClr val="006666"/>
          </a:solidFill>
          <a:ln w="19050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69650" name="Text Box 18"/>
          <p:cNvSpPr txBox="1">
            <a:spLocks noChangeArrowheads="1"/>
          </p:cNvSpPr>
          <p:nvPr/>
        </p:nvSpPr>
        <p:spPr bwMode="auto">
          <a:xfrm>
            <a:off x="3203575" y="3716338"/>
            <a:ext cx="863600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School</a:t>
            </a:r>
            <a:endParaRPr lang="en-NZ" sz="14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3059113" y="4437063"/>
            <a:ext cx="117475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Classroom</a:t>
            </a:r>
            <a:endParaRPr lang="en-NZ" sz="14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3419475" y="5661025"/>
            <a:ext cx="2303463" cy="447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Independent scientific research</a:t>
            </a:r>
            <a:r>
              <a:rPr lang="en-NZ" sz="1100" b="1">
                <a:solidFill>
                  <a:srgbClr val="000000"/>
                </a:solidFill>
                <a:latin typeface="Tahoma" pitchFamily="34" charset="0"/>
              </a:rPr>
              <a:t> </a:t>
            </a:r>
            <a:endParaRPr lang="en-NZ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53" name="Arc 21"/>
          <p:cNvSpPr>
            <a:spLocks/>
          </p:cNvSpPr>
          <p:nvPr/>
        </p:nvSpPr>
        <p:spPr bwMode="auto">
          <a:xfrm rot="21131099" flipH="1">
            <a:off x="5148263" y="2636838"/>
            <a:ext cx="390525" cy="1169987"/>
          </a:xfrm>
          <a:custGeom>
            <a:avLst/>
            <a:gdLst>
              <a:gd name="G0" fmla="+- 0 0 0"/>
              <a:gd name="G1" fmla="+- 20578 0 0"/>
              <a:gd name="G2" fmla="+- 21600 0 0"/>
              <a:gd name="T0" fmla="*/ 6565 w 21600"/>
              <a:gd name="T1" fmla="*/ 0 h 41907"/>
              <a:gd name="T2" fmla="*/ 3409 w 21600"/>
              <a:gd name="T3" fmla="*/ 41907 h 41907"/>
              <a:gd name="T4" fmla="*/ 0 w 21600"/>
              <a:gd name="T5" fmla="*/ 20578 h 41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1907" fill="none" extrusionOk="0">
                <a:moveTo>
                  <a:pt x="6565" y="-1"/>
                </a:moveTo>
                <a:cubicBezTo>
                  <a:pt x="15520" y="2856"/>
                  <a:pt x="21600" y="11177"/>
                  <a:pt x="21600" y="20578"/>
                </a:cubicBezTo>
                <a:cubicBezTo>
                  <a:pt x="21600" y="31191"/>
                  <a:pt x="13889" y="40232"/>
                  <a:pt x="3409" y="41907"/>
                </a:cubicBezTo>
              </a:path>
              <a:path w="21600" h="41907" stroke="0" extrusionOk="0">
                <a:moveTo>
                  <a:pt x="6565" y="-1"/>
                </a:moveTo>
                <a:cubicBezTo>
                  <a:pt x="15520" y="2856"/>
                  <a:pt x="21600" y="11177"/>
                  <a:pt x="21600" y="20578"/>
                </a:cubicBezTo>
                <a:cubicBezTo>
                  <a:pt x="21600" y="31191"/>
                  <a:pt x="13889" y="40232"/>
                  <a:pt x="3409" y="41907"/>
                </a:cubicBezTo>
                <a:lnTo>
                  <a:pt x="0" y="20578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 type="triangle" w="med" len="med"/>
            <a:tailEnd/>
          </a:ln>
          <a:effectLst/>
        </p:spPr>
        <p:txBody>
          <a:bodyPr anchor="ctr"/>
          <a:lstStyle/>
          <a:p>
            <a:endParaRPr lang="en-NZ"/>
          </a:p>
        </p:txBody>
      </p:sp>
      <p:sp>
        <p:nvSpPr>
          <p:cNvPr id="69654" name="AutoShape 22"/>
          <p:cNvSpPr>
            <a:spLocks noChangeArrowheads="1"/>
          </p:cNvSpPr>
          <p:nvPr/>
        </p:nvSpPr>
        <p:spPr bwMode="auto">
          <a:xfrm>
            <a:off x="5408613" y="2392363"/>
            <a:ext cx="585787" cy="241300"/>
          </a:xfrm>
          <a:prstGeom prst="leftRightArrow">
            <a:avLst>
              <a:gd name="adj1" fmla="val 50000"/>
              <a:gd name="adj2" fmla="val 48553"/>
            </a:avLst>
          </a:prstGeom>
          <a:solidFill>
            <a:srgbClr val="006666"/>
          </a:solidFill>
          <a:ln w="9525">
            <a:solidFill>
              <a:srgbClr val="006666"/>
            </a:solidFill>
            <a:miter lim="800000"/>
            <a:headEnd/>
            <a:tailEnd/>
          </a:ln>
        </p:spPr>
        <p:txBody>
          <a:bodyPr/>
          <a:lstStyle/>
          <a:p>
            <a:endParaRPr lang="en-NZ"/>
          </a:p>
        </p:txBody>
      </p:sp>
      <p:sp>
        <p:nvSpPr>
          <p:cNvPr id="69655" name="Arc 23"/>
          <p:cNvSpPr>
            <a:spLocks/>
          </p:cNvSpPr>
          <p:nvPr/>
        </p:nvSpPr>
        <p:spPr bwMode="auto">
          <a:xfrm rot="21131099" flipH="1">
            <a:off x="5292725" y="3860800"/>
            <a:ext cx="457200" cy="842963"/>
          </a:xfrm>
          <a:custGeom>
            <a:avLst/>
            <a:gdLst>
              <a:gd name="G0" fmla="+- 0 0 0"/>
              <a:gd name="G1" fmla="+- 21404 0 0"/>
              <a:gd name="G2" fmla="+- 21600 0 0"/>
              <a:gd name="T0" fmla="*/ 2902 w 21600"/>
              <a:gd name="T1" fmla="*/ 0 h 42119"/>
              <a:gd name="T2" fmla="*/ 6120 w 21600"/>
              <a:gd name="T3" fmla="*/ 42119 h 42119"/>
              <a:gd name="T4" fmla="*/ 0 w 21600"/>
              <a:gd name="T5" fmla="*/ 21404 h 42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2119" fill="none" extrusionOk="0">
                <a:moveTo>
                  <a:pt x="2902" y="-1"/>
                </a:moveTo>
                <a:cubicBezTo>
                  <a:pt x="13611" y="1451"/>
                  <a:pt x="21600" y="10596"/>
                  <a:pt x="21600" y="21404"/>
                </a:cubicBezTo>
                <a:cubicBezTo>
                  <a:pt x="21600" y="30976"/>
                  <a:pt x="15299" y="39406"/>
                  <a:pt x="6119" y="42118"/>
                </a:cubicBezTo>
              </a:path>
              <a:path w="21600" h="42119" stroke="0" extrusionOk="0">
                <a:moveTo>
                  <a:pt x="2902" y="-1"/>
                </a:moveTo>
                <a:cubicBezTo>
                  <a:pt x="13611" y="1451"/>
                  <a:pt x="21600" y="10596"/>
                  <a:pt x="21600" y="21404"/>
                </a:cubicBezTo>
                <a:cubicBezTo>
                  <a:pt x="21600" y="30976"/>
                  <a:pt x="15299" y="39406"/>
                  <a:pt x="6119" y="42118"/>
                </a:cubicBezTo>
                <a:lnTo>
                  <a:pt x="0" y="21404"/>
                </a:lnTo>
                <a:close/>
              </a:path>
            </a:pathLst>
          </a:custGeom>
          <a:noFill/>
          <a:ln w="38100">
            <a:solidFill>
              <a:srgbClr val="006666"/>
            </a:solidFill>
            <a:round/>
            <a:headEnd type="triangle" w="med" len="med"/>
            <a:tailEnd/>
          </a:ln>
          <a:effectLst/>
        </p:spPr>
        <p:txBody>
          <a:bodyPr anchor="ctr"/>
          <a:lstStyle/>
          <a:p>
            <a:endParaRPr lang="en-NZ"/>
          </a:p>
        </p:txBody>
      </p:sp>
      <p:sp>
        <p:nvSpPr>
          <p:cNvPr id="69656" name="AutoShape 24"/>
          <p:cNvSpPr>
            <a:spLocks noChangeArrowheads="1"/>
          </p:cNvSpPr>
          <p:nvPr/>
        </p:nvSpPr>
        <p:spPr bwMode="auto">
          <a:xfrm>
            <a:off x="5554663" y="2513013"/>
            <a:ext cx="292100" cy="1927225"/>
          </a:xfrm>
          <a:prstGeom prst="downArrow">
            <a:avLst>
              <a:gd name="adj1" fmla="val 50000"/>
              <a:gd name="adj2" fmla="val 164946"/>
            </a:avLst>
          </a:prstGeom>
          <a:solidFill>
            <a:srgbClr val="006666"/>
          </a:solidFill>
          <a:ln w="19050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69657" name="Oval 25"/>
          <p:cNvSpPr>
            <a:spLocks noChangeArrowheads="1"/>
          </p:cNvSpPr>
          <p:nvPr/>
        </p:nvSpPr>
        <p:spPr bwMode="auto">
          <a:xfrm>
            <a:off x="5292725" y="4292600"/>
            <a:ext cx="833438" cy="804863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NZ" sz="1200">
              <a:solidFill>
                <a:srgbClr val="000000"/>
              </a:solidFill>
              <a:latin typeface="Tahoma" pitchFamily="34" charset="0"/>
            </a:endParaRPr>
          </a:p>
          <a:p>
            <a:pPr algn="ctr"/>
            <a:endParaRPr lang="en-NZ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58" name="Text Box 26"/>
          <p:cNvSpPr txBox="1">
            <a:spLocks noChangeArrowheads="1"/>
          </p:cNvSpPr>
          <p:nvPr/>
        </p:nvSpPr>
        <p:spPr bwMode="auto">
          <a:xfrm>
            <a:off x="5292725" y="3573463"/>
            <a:ext cx="863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School</a:t>
            </a:r>
            <a:endParaRPr lang="en-NZ" sz="14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59" name="Text Box 27"/>
          <p:cNvSpPr txBox="1">
            <a:spLocks noChangeArrowheads="1"/>
          </p:cNvSpPr>
          <p:nvPr/>
        </p:nvSpPr>
        <p:spPr bwMode="auto">
          <a:xfrm>
            <a:off x="5114925" y="4440238"/>
            <a:ext cx="12573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Classroom</a:t>
            </a:r>
            <a:endParaRPr lang="en-NZ" sz="14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60" name="Text Box 28"/>
          <p:cNvSpPr txBox="1">
            <a:spLocks noChangeArrowheads="1"/>
          </p:cNvSpPr>
          <p:nvPr/>
        </p:nvSpPr>
        <p:spPr bwMode="auto">
          <a:xfrm>
            <a:off x="5724525" y="2205038"/>
            <a:ext cx="131762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Local research team</a:t>
            </a:r>
            <a:endParaRPr lang="en-NZ" sz="14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61" name="Line 29"/>
          <p:cNvSpPr>
            <a:spLocks noChangeShapeType="1"/>
          </p:cNvSpPr>
          <p:nvPr/>
        </p:nvSpPr>
        <p:spPr bwMode="auto">
          <a:xfrm>
            <a:off x="5292725" y="5013325"/>
            <a:ext cx="731838" cy="0"/>
          </a:xfrm>
          <a:prstGeom prst="line">
            <a:avLst/>
          </a:prstGeom>
          <a:noFill/>
          <a:ln w="57150">
            <a:solidFill>
              <a:srgbClr val="006666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69662" name="Text Box 30"/>
          <p:cNvSpPr txBox="1">
            <a:spLocks noChangeArrowheads="1"/>
          </p:cNvSpPr>
          <p:nvPr/>
        </p:nvSpPr>
        <p:spPr bwMode="auto">
          <a:xfrm>
            <a:off x="2843213" y="2205038"/>
            <a:ext cx="1657350" cy="411162"/>
          </a:xfrm>
          <a:prstGeom prst="rect">
            <a:avLst/>
          </a:prstGeom>
          <a:solidFill>
            <a:srgbClr val="66FFFF">
              <a:alpha val="3000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DI/SFA centres of expertise</a:t>
            </a:r>
            <a:endParaRPr lang="en-NZ" sz="14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63" name="Text Box 31"/>
          <p:cNvSpPr txBox="1">
            <a:spLocks noChangeArrowheads="1"/>
          </p:cNvSpPr>
          <p:nvPr/>
        </p:nvSpPr>
        <p:spPr bwMode="auto">
          <a:xfrm>
            <a:off x="4427538" y="2276475"/>
            <a:ext cx="11699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NY district #2 office</a:t>
            </a:r>
            <a:endParaRPr lang="en-NZ" sz="14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9664" name="Text Box 32"/>
          <p:cNvSpPr txBox="1">
            <a:spLocks noChangeArrowheads="1"/>
          </p:cNvSpPr>
          <p:nvPr/>
        </p:nvSpPr>
        <p:spPr bwMode="auto">
          <a:xfrm>
            <a:off x="2843213" y="2924175"/>
            <a:ext cx="1728787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Co-ordinators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Oval 2"/>
          <p:cNvSpPr>
            <a:spLocks noChangeArrowheads="1"/>
          </p:cNvSpPr>
          <p:nvPr/>
        </p:nvSpPr>
        <p:spPr bwMode="auto">
          <a:xfrm>
            <a:off x="1763713" y="1341438"/>
            <a:ext cx="5903912" cy="5283200"/>
          </a:xfrm>
          <a:prstGeom prst="ellipse">
            <a:avLst/>
          </a:prstGeom>
          <a:gradFill rotWithShape="1">
            <a:gsLst>
              <a:gs pos="0">
                <a:srgbClr val="0099FF"/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NZ" sz="1100" b="1">
              <a:solidFill>
                <a:srgbClr val="000000"/>
              </a:solidFill>
              <a:latin typeface="Tahoma" pitchFamily="34" charset="0"/>
            </a:endParaRPr>
          </a:p>
          <a:p>
            <a:pPr algn="ctr"/>
            <a:endParaRPr lang="en-NZ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683" name="Oval 3"/>
          <p:cNvSpPr>
            <a:spLocks noChangeArrowheads="1"/>
          </p:cNvSpPr>
          <p:nvPr/>
        </p:nvSpPr>
        <p:spPr bwMode="auto">
          <a:xfrm>
            <a:off x="2339975" y="2133600"/>
            <a:ext cx="4600575" cy="4086225"/>
          </a:xfrm>
          <a:prstGeom prst="ellipse">
            <a:avLst/>
          </a:prstGeom>
          <a:gradFill rotWithShape="1">
            <a:gsLst>
              <a:gs pos="0">
                <a:srgbClr val="33CCFF"/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68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95288" y="549275"/>
            <a:ext cx="8289925" cy="688975"/>
          </a:xfrm>
        </p:spPr>
        <p:txBody>
          <a:bodyPr/>
          <a:lstStyle/>
          <a:p>
            <a:r>
              <a:rPr lang="en-NZ" sz="3200">
                <a:solidFill>
                  <a:schemeClr val="bg2"/>
                </a:solidFill>
              </a:rPr>
              <a:t>New Zealand model</a:t>
            </a:r>
            <a:r>
              <a:rPr lang="en-NZ" sz="3200"/>
              <a:t> </a:t>
            </a: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468313" y="1268413"/>
            <a:ext cx="8147050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4025900" y="5099050"/>
            <a:ext cx="969963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3784600" y="5326063"/>
            <a:ext cx="18161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3492500" y="1484313"/>
            <a:ext cx="2179638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National policy guidelines</a:t>
            </a:r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3203575" y="2636838"/>
            <a:ext cx="2784475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Schools</a:t>
            </a:r>
            <a:r>
              <a:rPr lang="en-NZ" sz="1100" b="1">
                <a:solidFill>
                  <a:srgbClr val="000000"/>
                </a:solidFill>
                <a:latin typeface="Tahoma" pitchFamily="34" charset="0"/>
              </a:rPr>
              <a:t> </a:t>
            </a:r>
            <a:endParaRPr lang="en-NZ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690" name="Oval 10"/>
          <p:cNvSpPr>
            <a:spLocks noChangeArrowheads="1"/>
          </p:cNvSpPr>
          <p:nvPr/>
        </p:nvSpPr>
        <p:spPr bwMode="auto">
          <a:xfrm>
            <a:off x="3203575" y="3860800"/>
            <a:ext cx="2905125" cy="2116138"/>
          </a:xfrm>
          <a:prstGeom prst="ellipse">
            <a:avLst/>
          </a:prstGeom>
          <a:gradFill rotWithShape="0">
            <a:gsLst>
              <a:gs pos="0">
                <a:srgbClr val="CCFFFF"/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3348038" y="4437063"/>
            <a:ext cx="2640012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Classrooms</a:t>
            </a:r>
          </a:p>
          <a:p>
            <a:pPr algn="ctr"/>
            <a:endParaRPr lang="en-NZ" sz="1100" i="1">
              <a:solidFill>
                <a:schemeClr val="bg1"/>
              </a:solidFill>
              <a:latin typeface="Tahoma" pitchFamily="34" charset="0"/>
            </a:endParaRPr>
          </a:p>
          <a:p>
            <a:pPr algn="ctr"/>
            <a:endParaRPr lang="en-NZ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692" name="Text Box 12"/>
          <p:cNvSpPr txBox="1">
            <a:spLocks noChangeArrowheads="1"/>
          </p:cNvSpPr>
          <p:nvPr/>
        </p:nvSpPr>
        <p:spPr bwMode="auto">
          <a:xfrm>
            <a:off x="3563938" y="5445125"/>
            <a:ext cx="20875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693" name="Oval 13"/>
          <p:cNvSpPr>
            <a:spLocks noChangeArrowheads="1"/>
          </p:cNvSpPr>
          <p:nvPr/>
        </p:nvSpPr>
        <p:spPr bwMode="auto">
          <a:xfrm>
            <a:off x="2987675" y="5876925"/>
            <a:ext cx="2305050" cy="6477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71694" name="Line 14"/>
          <p:cNvSpPr>
            <a:spLocks noChangeShapeType="1"/>
          </p:cNvSpPr>
          <p:nvPr/>
        </p:nvSpPr>
        <p:spPr bwMode="auto">
          <a:xfrm flipV="1">
            <a:off x="5076825" y="1989138"/>
            <a:ext cx="287338" cy="6477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71695" name="Line 15"/>
          <p:cNvSpPr>
            <a:spLocks noChangeShapeType="1"/>
          </p:cNvSpPr>
          <p:nvPr/>
        </p:nvSpPr>
        <p:spPr bwMode="auto">
          <a:xfrm flipV="1">
            <a:off x="4787900" y="1916113"/>
            <a:ext cx="71438" cy="7207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71696" name="Line 16"/>
          <p:cNvSpPr>
            <a:spLocks noChangeShapeType="1"/>
          </p:cNvSpPr>
          <p:nvPr/>
        </p:nvSpPr>
        <p:spPr bwMode="auto">
          <a:xfrm flipV="1">
            <a:off x="4643438" y="1916113"/>
            <a:ext cx="0" cy="7207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71697" name="Line 17"/>
          <p:cNvSpPr>
            <a:spLocks noChangeShapeType="1"/>
          </p:cNvSpPr>
          <p:nvPr/>
        </p:nvSpPr>
        <p:spPr bwMode="auto">
          <a:xfrm flipH="1" flipV="1">
            <a:off x="4140200" y="1916113"/>
            <a:ext cx="215900" cy="7207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71698" name="Line 18"/>
          <p:cNvSpPr>
            <a:spLocks noChangeShapeType="1"/>
          </p:cNvSpPr>
          <p:nvPr/>
        </p:nvSpPr>
        <p:spPr bwMode="auto">
          <a:xfrm flipH="1" flipV="1">
            <a:off x="3924300" y="1989138"/>
            <a:ext cx="287338" cy="6477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71699" name="Line 19"/>
          <p:cNvSpPr>
            <a:spLocks noChangeShapeType="1"/>
          </p:cNvSpPr>
          <p:nvPr/>
        </p:nvSpPr>
        <p:spPr bwMode="auto">
          <a:xfrm flipH="1" flipV="1">
            <a:off x="4356100" y="1916113"/>
            <a:ext cx="142875" cy="7207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71700" name="Line 20"/>
          <p:cNvSpPr>
            <a:spLocks noChangeShapeType="1"/>
          </p:cNvSpPr>
          <p:nvPr/>
        </p:nvSpPr>
        <p:spPr bwMode="auto">
          <a:xfrm flipV="1">
            <a:off x="4932363" y="1916113"/>
            <a:ext cx="215900" cy="7207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71701" name="Oval 21"/>
          <p:cNvSpPr>
            <a:spLocks noChangeArrowheads="1"/>
          </p:cNvSpPr>
          <p:nvPr/>
        </p:nvSpPr>
        <p:spPr bwMode="auto">
          <a:xfrm>
            <a:off x="3203575" y="5373688"/>
            <a:ext cx="792163" cy="792162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71702" name="Arc 22"/>
          <p:cNvSpPr>
            <a:spLocks/>
          </p:cNvSpPr>
          <p:nvPr/>
        </p:nvSpPr>
        <p:spPr bwMode="auto">
          <a:xfrm flipV="1">
            <a:off x="4140200" y="1773238"/>
            <a:ext cx="3240088" cy="4464050"/>
          </a:xfrm>
          <a:custGeom>
            <a:avLst/>
            <a:gdLst>
              <a:gd name="G0" fmla="+- 0 0 0"/>
              <a:gd name="G1" fmla="+- 18114 0 0"/>
              <a:gd name="G2" fmla="+- 21600 0 0"/>
              <a:gd name="T0" fmla="*/ 11766 w 21600"/>
              <a:gd name="T1" fmla="*/ 0 h 36834"/>
              <a:gd name="T2" fmla="*/ 10777 w 21600"/>
              <a:gd name="T3" fmla="*/ 36834 h 36834"/>
              <a:gd name="T4" fmla="*/ 0 w 21600"/>
              <a:gd name="T5" fmla="*/ 18114 h 36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6834" fill="none" extrusionOk="0">
                <a:moveTo>
                  <a:pt x="11766" y="-1"/>
                </a:moveTo>
                <a:cubicBezTo>
                  <a:pt x="17899" y="3983"/>
                  <a:pt x="21600" y="10800"/>
                  <a:pt x="21600" y="18114"/>
                </a:cubicBezTo>
                <a:cubicBezTo>
                  <a:pt x="21600" y="25840"/>
                  <a:pt x="17472" y="32978"/>
                  <a:pt x="10776" y="36833"/>
                </a:cubicBezTo>
              </a:path>
              <a:path w="21600" h="36834" stroke="0" extrusionOk="0">
                <a:moveTo>
                  <a:pt x="11766" y="-1"/>
                </a:moveTo>
                <a:cubicBezTo>
                  <a:pt x="17899" y="3983"/>
                  <a:pt x="21600" y="10800"/>
                  <a:pt x="21600" y="18114"/>
                </a:cubicBezTo>
                <a:cubicBezTo>
                  <a:pt x="21600" y="25840"/>
                  <a:pt x="17472" y="32978"/>
                  <a:pt x="10776" y="36833"/>
                </a:cubicBezTo>
                <a:lnTo>
                  <a:pt x="0" y="18114"/>
                </a:lnTo>
                <a:close/>
              </a:path>
            </a:pathLst>
          </a:custGeom>
          <a:noFill/>
          <a:ln w="57150">
            <a:solidFill>
              <a:srgbClr val="006666"/>
            </a:solidFill>
            <a:round/>
            <a:headEnd type="triangle" w="med" len="med"/>
            <a:tailEnd type="triangle" w="med" len="med"/>
          </a:ln>
          <a:effectLst/>
        </p:spPr>
        <p:txBody>
          <a:bodyPr rot="10800000" wrap="none" anchor="ctr"/>
          <a:lstStyle/>
          <a:p>
            <a:pPr algn="ctr"/>
            <a:endParaRPr lang="en-US" sz="1800">
              <a:latin typeface="Tahoma" pitchFamily="34" charset="0"/>
            </a:endParaRPr>
          </a:p>
        </p:txBody>
      </p:sp>
      <p:sp>
        <p:nvSpPr>
          <p:cNvPr id="71703" name="Text Box 23"/>
          <p:cNvSpPr txBox="1">
            <a:spLocks noChangeArrowheads="1"/>
          </p:cNvSpPr>
          <p:nvPr/>
        </p:nvSpPr>
        <p:spPr bwMode="auto">
          <a:xfrm>
            <a:off x="6156325" y="2924175"/>
            <a:ext cx="1511300" cy="1155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National policy developrs linked to local officials</a:t>
            </a:r>
            <a:r>
              <a:rPr lang="en-NZ" sz="1200" b="1">
                <a:latin typeface="Tahoma" pitchFamily="34" charset="0"/>
              </a:rPr>
              <a:t> </a:t>
            </a:r>
          </a:p>
        </p:txBody>
      </p:sp>
      <p:sp>
        <p:nvSpPr>
          <p:cNvPr id="71704" name="Oval 24"/>
          <p:cNvSpPr>
            <a:spLocks noChangeArrowheads="1"/>
          </p:cNvSpPr>
          <p:nvPr/>
        </p:nvSpPr>
        <p:spPr bwMode="auto">
          <a:xfrm>
            <a:off x="3779838" y="5373688"/>
            <a:ext cx="792162" cy="792162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71705" name="Oval 25"/>
          <p:cNvSpPr>
            <a:spLocks noChangeArrowheads="1"/>
          </p:cNvSpPr>
          <p:nvPr/>
        </p:nvSpPr>
        <p:spPr bwMode="auto">
          <a:xfrm>
            <a:off x="4427538" y="5373688"/>
            <a:ext cx="792162" cy="792162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71706" name="Oval 26"/>
          <p:cNvSpPr>
            <a:spLocks noChangeArrowheads="1"/>
          </p:cNvSpPr>
          <p:nvPr/>
        </p:nvSpPr>
        <p:spPr bwMode="auto">
          <a:xfrm>
            <a:off x="4932363" y="5373688"/>
            <a:ext cx="792162" cy="792162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200" i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707" name="Oval 27"/>
          <p:cNvSpPr>
            <a:spLocks noChangeArrowheads="1"/>
          </p:cNvSpPr>
          <p:nvPr/>
        </p:nvSpPr>
        <p:spPr bwMode="auto">
          <a:xfrm>
            <a:off x="5435600" y="5373688"/>
            <a:ext cx="792163" cy="792162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71708" name="AutoShape 28"/>
          <p:cNvSpPr>
            <a:spLocks noChangeArrowheads="1"/>
          </p:cNvSpPr>
          <p:nvPr/>
        </p:nvSpPr>
        <p:spPr bwMode="auto">
          <a:xfrm>
            <a:off x="2484438" y="4868863"/>
            <a:ext cx="4610100" cy="720725"/>
          </a:xfrm>
          <a:prstGeom prst="leftRightArrow">
            <a:avLst>
              <a:gd name="adj1" fmla="val 52472"/>
              <a:gd name="adj2" fmla="val 123043"/>
            </a:avLst>
          </a:prstGeom>
          <a:solidFill>
            <a:srgbClr val="009999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709" name="Text Box 29"/>
          <p:cNvSpPr txBox="1">
            <a:spLocks noChangeArrowheads="1"/>
          </p:cNvSpPr>
          <p:nvPr/>
        </p:nvSpPr>
        <p:spPr bwMode="auto">
          <a:xfrm>
            <a:off x="3132138" y="5013325"/>
            <a:ext cx="316865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NZ" sz="1400" b="1">
                <a:latin typeface="Tahoma" pitchFamily="34" charset="0"/>
              </a:rPr>
              <a:t>Horizontal learning dimension</a:t>
            </a:r>
          </a:p>
          <a:p>
            <a:pPr algn="ctr"/>
            <a:endParaRPr lang="en-NZ" sz="1100" b="1">
              <a:latin typeface="Tahoma" pitchFamily="34" charset="0"/>
            </a:endParaRPr>
          </a:p>
          <a:p>
            <a:pPr algn="ctr"/>
            <a:endParaRPr lang="en-NZ" sz="1100" b="1">
              <a:solidFill>
                <a:srgbClr val="000000"/>
              </a:solidFill>
              <a:latin typeface="Tahoma" pitchFamily="34" charset="0"/>
            </a:endParaRPr>
          </a:p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EHSAS, ICT, Schooling Improvement clusters  </a:t>
            </a:r>
          </a:p>
        </p:txBody>
      </p:sp>
      <p:sp>
        <p:nvSpPr>
          <p:cNvPr id="71710" name="Text Box 30"/>
          <p:cNvSpPr txBox="1">
            <a:spLocks noChangeArrowheads="1"/>
          </p:cNvSpPr>
          <p:nvPr/>
        </p:nvSpPr>
        <p:spPr bwMode="auto">
          <a:xfrm>
            <a:off x="1763713" y="5876925"/>
            <a:ext cx="2592387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11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711" name="AutoShape 31"/>
          <p:cNvSpPr>
            <a:spLocks noChangeArrowheads="1"/>
          </p:cNvSpPr>
          <p:nvPr/>
        </p:nvSpPr>
        <p:spPr bwMode="auto">
          <a:xfrm rot="5400000" flipH="1" flipV="1">
            <a:off x="3924300" y="3357563"/>
            <a:ext cx="1368425" cy="647700"/>
          </a:xfrm>
          <a:prstGeom prst="leftRightArrow">
            <a:avLst>
              <a:gd name="adj1" fmla="val 52472"/>
              <a:gd name="adj2" fmla="val 40641"/>
            </a:avLst>
          </a:prstGeom>
          <a:solidFill>
            <a:srgbClr val="009999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eaVert"/>
          <a:lstStyle/>
          <a:p>
            <a:pPr algn="ctr"/>
            <a:endParaRPr lang="en-US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712" name="Text Box 32"/>
          <p:cNvSpPr txBox="1">
            <a:spLocks noChangeArrowheads="1"/>
          </p:cNvSpPr>
          <p:nvPr/>
        </p:nvSpPr>
        <p:spPr bwMode="auto">
          <a:xfrm>
            <a:off x="5148263" y="1773238"/>
            <a:ext cx="6477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NZ" sz="1400" b="1">
                <a:solidFill>
                  <a:srgbClr val="000000"/>
                </a:solidFill>
                <a:latin typeface="Tahoma" pitchFamily="34" charset="0"/>
              </a:rPr>
              <a:t>NDP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4" grpId="0" animBg="1"/>
      <p:bldP spid="71695" grpId="0" animBg="1"/>
      <p:bldP spid="71696" grpId="0" animBg="1"/>
      <p:bldP spid="71697" grpId="0" animBg="1"/>
      <p:bldP spid="71698" grpId="0" animBg="1"/>
      <p:bldP spid="71699" grpId="0" animBg="1"/>
      <p:bldP spid="71700" grpId="0" animBg="1"/>
      <p:bldP spid="71702" grpId="0" animBg="1"/>
      <p:bldP spid="71703" grpId="0"/>
      <p:bldP spid="71708" grpId="0" animBg="1"/>
      <p:bldP spid="717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Advantages of NZ’s approach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676400"/>
            <a:ext cx="8520113" cy="49926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sz="2400"/>
              <a:t>Schools and teachers are liberated to contextualise the national curriculum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 sz="2400"/>
          </a:p>
          <a:p>
            <a:pPr>
              <a:lnSpc>
                <a:spcPct val="90000"/>
              </a:lnSpc>
            </a:pPr>
            <a:r>
              <a:rPr lang="en-NZ" sz="2400"/>
              <a:t>Curriculum design occurs within and around classrooms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 sz="2400"/>
          </a:p>
          <a:p>
            <a:pPr>
              <a:lnSpc>
                <a:spcPct val="90000"/>
              </a:lnSpc>
            </a:pPr>
            <a:r>
              <a:rPr lang="en-NZ" sz="2400"/>
              <a:t>We avoided national testing (very little teaching to the test, shame and blame)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 sz="2400"/>
          </a:p>
          <a:p>
            <a:pPr>
              <a:lnSpc>
                <a:spcPct val="90000"/>
              </a:lnSpc>
            </a:pPr>
            <a:r>
              <a:rPr lang="en-NZ" sz="2400"/>
              <a:t>Schools can group into learning networks to develop appropriate curriculum </a:t>
            </a:r>
          </a:p>
          <a:p>
            <a:pPr lvl="1">
              <a:lnSpc>
                <a:spcPct val="90000"/>
              </a:lnSpc>
            </a:pPr>
            <a:r>
              <a:rPr lang="en-NZ" sz="2000"/>
              <a:t>to solve common achievement problems</a:t>
            </a:r>
          </a:p>
          <a:p>
            <a:pPr lvl="1">
              <a:lnSpc>
                <a:spcPct val="90000"/>
              </a:lnSpc>
            </a:pPr>
            <a:r>
              <a:rPr lang="en-NZ" sz="2000"/>
              <a:t>to address transition problems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NZ" sz="2000"/>
          </a:p>
          <a:p>
            <a:pPr>
              <a:lnSpc>
                <a:spcPct val="90000"/>
              </a:lnSpc>
            </a:pPr>
            <a:endParaRPr lang="en-NZ" sz="2400"/>
          </a:p>
          <a:p>
            <a:pPr lvl="1">
              <a:lnSpc>
                <a:spcPct val="90000"/>
              </a:lnSpc>
            </a:pPr>
            <a:endParaRPr lang="en-NZ" sz="2000"/>
          </a:p>
          <a:p>
            <a:pPr>
              <a:lnSpc>
                <a:spcPct val="90000"/>
              </a:lnSpc>
            </a:pPr>
            <a:endParaRPr lang="en-NZ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>
                <a:solidFill>
                  <a:schemeClr val="bg2"/>
                </a:solidFill>
              </a:rPr>
              <a:t>Why have a curriculum?</a:t>
            </a:r>
            <a:r>
              <a:rPr lang="en-NZ"/>
              <a:t> 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To set the direction for student learning and to provide guidance for schools to design and review their curriculum </a:t>
            </a:r>
            <a:r>
              <a:rPr lang="en-NZ" sz="2400"/>
              <a:t>(NZ Government,2007)</a:t>
            </a:r>
          </a:p>
          <a:p>
            <a:pPr>
              <a:buFont typeface="Wingdings" pitchFamily="2" charset="2"/>
              <a:buNone/>
            </a:pPr>
            <a:r>
              <a:rPr lang="en-NZ"/>
              <a:t> </a:t>
            </a:r>
          </a:p>
          <a:p>
            <a:r>
              <a:rPr lang="en-NZ"/>
              <a:t>To create a road map for next steps </a:t>
            </a:r>
            <a:r>
              <a:rPr lang="en-NZ" sz="2400"/>
              <a:t>(Margaret Heritage, 2008) </a:t>
            </a:r>
          </a:p>
          <a:p>
            <a:pPr>
              <a:buFont typeface="Wingdings" pitchFamily="2" charset="2"/>
              <a:buNone/>
            </a:pPr>
            <a:endParaRPr lang="en-NZ" sz="2400"/>
          </a:p>
          <a:p>
            <a:pPr>
              <a:buFont typeface="Wingdings" pitchFamily="2" charset="2"/>
              <a:buNone/>
            </a:pPr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5 things to get the road map right for your schools</a:t>
            </a:r>
          </a:p>
        </p:txBody>
      </p:sp>
      <p:sp>
        <p:nvSpPr>
          <p:cNvPr id="808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3213" y="2133600"/>
            <a:ext cx="8589962" cy="4319588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NZ"/>
              <a:t>Sense making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NZ"/>
              <a:t>Theorising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NZ"/>
              <a:t>Inquiry-based curriculum design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NZ"/>
              <a:t>Critically challenging talk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NZ"/>
              <a:t>Seeking expert support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n-NZ"/>
          </a:p>
          <a:p>
            <a:pPr marL="609600" indent="-609600">
              <a:buFont typeface="Wingdings" pitchFamily="2" charset="2"/>
              <a:buAutoNum type="arabicPeriod"/>
            </a:pPr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549275"/>
            <a:ext cx="8509000" cy="1325563"/>
          </a:xfrm>
        </p:spPr>
        <p:txBody>
          <a:bodyPr/>
          <a:lstStyle/>
          <a:p>
            <a:r>
              <a:rPr lang="en-NZ" sz="4000">
                <a:solidFill>
                  <a:schemeClr val="bg2"/>
                </a:solidFill>
              </a:rPr>
              <a:t>The first thing you have to do to get it right?</a:t>
            </a:r>
            <a:r>
              <a:rPr lang="en-NZ" sz="4000"/>
              <a:t>  </a:t>
            </a:r>
          </a:p>
        </p:txBody>
      </p:sp>
      <p:sp>
        <p:nvSpPr>
          <p:cNvPr id="778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  <a:p>
            <a:endParaRPr lang="en-NZ"/>
          </a:p>
          <a:p>
            <a:r>
              <a:rPr lang="en-NZ"/>
              <a:t>Make sense of the national curriculum for your student population</a:t>
            </a:r>
          </a:p>
          <a:p>
            <a:pPr>
              <a:buFont typeface="Wingdings" pitchFamily="2" charset="2"/>
              <a:buNone/>
            </a:pPr>
            <a:endParaRPr lang="en-NZ"/>
          </a:p>
          <a:p>
            <a:endParaRPr lang="en-NZ"/>
          </a:p>
          <a:p>
            <a:pPr lvl="2">
              <a:buFont typeface="Wingdings" pitchFamily="2" charset="2"/>
              <a:buNone/>
            </a:pPr>
            <a:endParaRPr lang="en-NZ"/>
          </a:p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2" name="Object 4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052" name="Photo Editor Photo" r:id="rId3" imgW="5144218" imgH="6304762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Second thing to get it right</a:t>
            </a:r>
          </a:p>
        </p:txBody>
      </p:sp>
      <p:sp>
        <p:nvSpPr>
          <p:cNvPr id="788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NZ"/>
              <a:t>Theorise to get the right curriculum design for your student population</a:t>
            </a:r>
          </a:p>
          <a:p>
            <a:pPr>
              <a:buFont typeface="Wingdings" pitchFamily="2" charset="2"/>
              <a:buNone/>
            </a:pPr>
            <a:endParaRPr lang="en-NZ"/>
          </a:p>
          <a:p>
            <a:r>
              <a:rPr lang="en-NZ"/>
              <a:t>A set of linked ideas that explain why you have prioritised some parts of the curriculum over others for your student population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3600">
                <a:solidFill>
                  <a:schemeClr val="bg2"/>
                </a:solidFill>
              </a:rPr>
              <a:t>Lots of influences on next steps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3213" y="1676400"/>
            <a:ext cx="4052887" cy="518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sz="2400"/>
              <a:t>The law – curriculum, self management </a:t>
            </a:r>
          </a:p>
          <a:p>
            <a:pPr>
              <a:lnSpc>
                <a:spcPct val="80000"/>
              </a:lnSpc>
            </a:pPr>
            <a:r>
              <a:rPr lang="en-NZ" sz="2400"/>
              <a:t>National policies</a:t>
            </a:r>
          </a:p>
          <a:p>
            <a:pPr>
              <a:lnSpc>
                <a:spcPct val="80000"/>
              </a:lnSpc>
            </a:pPr>
            <a:r>
              <a:rPr lang="en-NZ" sz="2400"/>
              <a:t>Assessment tools</a:t>
            </a:r>
          </a:p>
          <a:p>
            <a:pPr>
              <a:lnSpc>
                <a:spcPct val="80000"/>
              </a:lnSpc>
            </a:pPr>
            <a:r>
              <a:rPr lang="en-NZ" sz="2400"/>
              <a:t>School-level policies</a:t>
            </a:r>
          </a:p>
          <a:p>
            <a:pPr>
              <a:lnSpc>
                <a:spcPct val="80000"/>
              </a:lnSpc>
            </a:pPr>
            <a:r>
              <a:rPr lang="en-NZ" sz="2400"/>
              <a:t>Syndicate/Department policies</a:t>
            </a:r>
          </a:p>
          <a:p>
            <a:pPr>
              <a:lnSpc>
                <a:spcPct val="80000"/>
              </a:lnSpc>
            </a:pPr>
            <a:r>
              <a:rPr lang="en-NZ" sz="2400"/>
              <a:t>Teachers’ units and workbooks</a:t>
            </a:r>
          </a:p>
          <a:p>
            <a:pPr>
              <a:lnSpc>
                <a:spcPct val="80000"/>
              </a:lnSpc>
            </a:pPr>
            <a:r>
              <a:rPr lang="en-NZ" sz="2400"/>
              <a:t>Teachers’ snap judgements </a:t>
            </a:r>
          </a:p>
          <a:p>
            <a:pPr>
              <a:lnSpc>
                <a:spcPct val="80000"/>
              </a:lnSpc>
            </a:pPr>
            <a:r>
              <a:rPr lang="en-NZ" sz="2400"/>
              <a:t>Students’ reactions to learning opportunities provided </a:t>
            </a:r>
          </a:p>
          <a:p>
            <a:pPr>
              <a:lnSpc>
                <a:spcPct val="80000"/>
              </a:lnSpc>
            </a:pPr>
            <a:endParaRPr lang="en-NZ" sz="2400"/>
          </a:p>
          <a:p>
            <a:pPr lvl="1">
              <a:lnSpc>
                <a:spcPct val="80000"/>
              </a:lnSpc>
              <a:buFontTx/>
              <a:buNone/>
            </a:pPr>
            <a:endParaRPr lang="en-NZ" sz="2000"/>
          </a:p>
          <a:p>
            <a:pPr>
              <a:lnSpc>
                <a:spcPct val="80000"/>
              </a:lnSpc>
            </a:pPr>
            <a:endParaRPr lang="en-NZ" sz="240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580063" y="1700213"/>
            <a:ext cx="2735262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NZ"/>
              <a:t>Big theories for action</a:t>
            </a:r>
          </a:p>
          <a:p>
            <a:pPr algn="ctr"/>
            <a:endParaRPr lang="en-NZ"/>
          </a:p>
          <a:p>
            <a:pPr algn="ctr"/>
            <a:endParaRPr lang="en-NZ"/>
          </a:p>
          <a:p>
            <a:pPr algn="ctr"/>
            <a:endParaRPr lang="en-NZ"/>
          </a:p>
          <a:p>
            <a:pPr algn="ctr"/>
            <a:endParaRPr lang="en-NZ"/>
          </a:p>
          <a:p>
            <a:pPr algn="ctr"/>
            <a:endParaRPr lang="en-NZ"/>
          </a:p>
          <a:p>
            <a:pPr algn="ctr"/>
            <a:endParaRPr lang="en-NZ"/>
          </a:p>
          <a:p>
            <a:pPr algn="ctr"/>
            <a:endParaRPr lang="en-NZ"/>
          </a:p>
          <a:p>
            <a:pPr algn="ctr"/>
            <a:endParaRPr lang="en-NZ"/>
          </a:p>
          <a:p>
            <a:pPr algn="ctr"/>
            <a:r>
              <a:rPr lang="en-NZ"/>
              <a:t>Little theories for action</a:t>
            </a:r>
          </a:p>
          <a:p>
            <a:endParaRPr lang="en-NZ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7019925" y="2492375"/>
            <a:ext cx="0" cy="288131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</TotalTime>
  <Words>1450</Words>
  <Application>Microsoft Office PowerPoint</Application>
  <PresentationFormat>On-screen Show (4:3)</PresentationFormat>
  <Paragraphs>411</Paragraphs>
  <Slides>37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Arial</vt:lpstr>
      <vt:lpstr>Wingdings</vt:lpstr>
      <vt:lpstr>Times New Roman Mäori</vt:lpstr>
      <vt:lpstr>Arial Narrow</vt:lpstr>
      <vt:lpstr>Comic Sans MS</vt:lpstr>
      <vt:lpstr>Tahoma</vt:lpstr>
      <vt:lpstr>Times New Roman</vt:lpstr>
      <vt:lpstr>Clouds</vt:lpstr>
      <vt:lpstr>Microsoft Photo Editor 3.0 Photo</vt:lpstr>
      <vt:lpstr>Microsoft Excel Chart</vt:lpstr>
      <vt:lpstr>The National Curriculum  &amp; Schooling Improvement  </vt:lpstr>
      <vt:lpstr>A little about BA</vt:lpstr>
      <vt:lpstr> What is a curriculum</vt:lpstr>
      <vt:lpstr>Why have a curriculum? </vt:lpstr>
      <vt:lpstr>5 things to get the road map right for your schools</vt:lpstr>
      <vt:lpstr>The first thing you have to do to get it right?  </vt:lpstr>
      <vt:lpstr>Slide 7</vt:lpstr>
      <vt:lpstr>Second thing to get it right</vt:lpstr>
      <vt:lpstr>Lots of influences on next steps</vt:lpstr>
      <vt:lpstr>Espoused theories &amp; theories in use (Argyris &amp; Schon, 1974)  </vt:lpstr>
      <vt:lpstr>Theory competition  (Robinson and Lai, 2007)</vt:lpstr>
      <vt:lpstr>Explicit and implicit theories  (Argyris &amp; Schon, 1974) </vt:lpstr>
      <vt:lpstr>New Zealand experience</vt:lpstr>
      <vt:lpstr>An espoused theory underpinning the national curriculum</vt:lpstr>
      <vt:lpstr>A competing theory</vt:lpstr>
      <vt:lpstr>Therefore,  </vt:lpstr>
      <vt:lpstr>Third thing to get it right</vt:lpstr>
      <vt:lpstr>Adaptation of schooling improvement inquiry practices</vt:lpstr>
      <vt:lpstr>Analysing problems </vt:lpstr>
      <vt:lpstr>Fourth thing to get it right</vt:lpstr>
      <vt:lpstr>Model of Learning Talk </vt:lpstr>
      <vt:lpstr>Analytical Talk</vt:lpstr>
      <vt:lpstr>Critical talk </vt:lpstr>
      <vt:lpstr>Challenging Talk </vt:lpstr>
      <vt:lpstr>Slide 25</vt:lpstr>
      <vt:lpstr>Critique talk - at a community level  </vt:lpstr>
      <vt:lpstr>Challenging talk – at a community level</vt:lpstr>
      <vt:lpstr>Analytical talk – at a classroom level  (Timperley, 2003)</vt:lpstr>
      <vt:lpstr>Critique talk - at a classroom level </vt:lpstr>
      <vt:lpstr>Challenge talk – at the classroom level</vt:lpstr>
      <vt:lpstr>A barrier to learning talk</vt:lpstr>
      <vt:lpstr>Fifth thing to get it right</vt:lpstr>
      <vt:lpstr>Centres of expertise can form in different places </vt:lpstr>
      <vt:lpstr>The English model </vt:lpstr>
      <vt:lpstr>The United States model</vt:lpstr>
      <vt:lpstr>New Zealand model </vt:lpstr>
      <vt:lpstr>Advantages of NZ’s approach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Corner</dc:creator>
  <cp:lastModifiedBy>k.white</cp:lastModifiedBy>
  <cp:revision>23</cp:revision>
  <dcterms:created xsi:type="dcterms:W3CDTF">2008-03-10T20:24:53Z</dcterms:created>
  <dcterms:modified xsi:type="dcterms:W3CDTF">2010-09-18T03:03:37Z</dcterms:modified>
</cp:coreProperties>
</file>